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53"/>
  </p:notesMasterIdLst>
  <p:handoutMasterIdLst>
    <p:handoutMasterId r:id="rId54"/>
  </p:handoutMasterIdLst>
  <p:sldIdLst>
    <p:sldId id="322" r:id="rId5"/>
    <p:sldId id="323" r:id="rId6"/>
    <p:sldId id="328" r:id="rId7"/>
    <p:sldId id="324" r:id="rId8"/>
    <p:sldId id="330" r:id="rId9"/>
    <p:sldId id="364" r:id="rId10"/>
    <p:sldId id="408" r:id="rId11"/>
    <p:sldId id="419" r:id="rId12"/>
    <p:sldId id="418" r:id="rId13"/>
    <p:sldId id="332" r:id="rId14"/>
    <p:sldId id="382" r:id="rId15"/>
    <p:sldId id="423" r:id="rId16"/>
    <p:sldId id="424" r:id="rId17"/>
    <p:sldId id="383" r:id="rId18"/>
    <p:sldId id="406" r:id="rId19"/>
    <p:sldId id="407" r:id="rId20"/>
    <p:sldId id="344" r:id="rId21"/>
    <p:sldId id="425" r:id="rId22"/>
    <p:sldId id="334" r:id="rId23"/>
    <p:sldId id="335" r:id="rId24"/>
    <p:sldId id="389" r:id="rId25"/>
    <p:sldId id="421" r:id="rId26"/>
    <p:sldId id="410" r:id="rId27"/>
    <p:sldId id="411" r:id="rId28"/>
    <p:sldId id="412" r:id="rId29"/>
    <p:sldId id="426" r:id="rId30"/>
    <p:sldId id="336" r:id="rId31"/>
    <p:sldId id="404" r:id="rId32"/>
    <p:sldId id="413" r:id="rId33"/>
    <p:sldId id="394" r:id="rId34"/>
    <p:sldId id="415" r:id="rId35"/>
    <p:sldId id="416" r:id="rId36"/>
    <p:sldId id="422" r:id="rId37"/>
    <p:sldId id="338" r:id="rId38"/>
    <p:sldId id="398" r:id="rId39"/>
    <p:sldId id="399" r:id="rId40"/>
    <p:sldId id="400" r:id="rId41"/>
    <p:sldId id="401" r:id="rId42"/>
    <p:sldId id="402" r:id="rId43"/>
    <p:sldId id="403" r:id="rId44"/>
    <p:sldId id="420" r:id="rId45"/>
    <p:sldId id="342" r:id="rId46"/>
    <p:sldId id="417" r:id="rId47"/>
    <p:sldId id="340" r:id="rId48"/>
    <p:sldId id="405" r:id="rId49"/>
    <p:sldId id="327" r:id="rId50"/>
    <p:sldId id="361" r:id="rId51"/>
    <p:sldId id="339" r:id="rId52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A5A5"/>
    <a:srgbClr val="F0F0F0"/>
    <a:srgbClr val="E1E1E1"/>
    <a:srgbClr val="ADADAD"/>
    <a:srgbClr val="D3D3D3"/>
    <a:srgbClr val="D0CECE"/>
    <a:srgbClr val="F8D7CD"/>
    <a:srgbClr val="FFCCFF"/>
    <a:srgbClr val="0099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AEFF7"/>
          </a:solidFill>
        </a:fill>
      </a:tcStyle>
    </a:wholeTbl>
    <a:band1H>
      <a:tcStyle>
        <a:tcBdr/>
        <a:fill>
          <a:solidFill>
            <a:srgbClr val="D2DEEF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2DEEF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5B9BD5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5B9BD5"/>
          </a:solidFill>
        </a:fill>
      </a:tcStyle>
    </a:firstRow>
  </a:tblStyle>
  <a:tblStyle styleId="{FABFCF23-3B69-468F-B69F-88F6DE6A72F2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/>
          </a:solidFill>
        </a:fill>
      </a:tcStyle>
    </a:wholeTbl>
    <a:band1H>
      <a:tcStyle>
        <a:tcBdr/>
        <a:fill>
          <a:solidFill>
            <a:srgbClr val="E9F1F5"/>
          </a:solidFill>
        </a:fill>
      </a:tcStyle>
    </a:band1H>
    <a:band1V>
      <a:tcStyle>
        <a:tcBdr/>
        <a:fill>
          <a:solidFill>
            <a:srgbClr val="E9F1F5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BACC6"/>
          </a:solidFill>
        </a:fill>
      </a:tcStyle>
    </a:firstRow>
  </a:tblStyle>
  <a:tblStyle styleId="{7DF18680-E054-41AD-8BC1-D1AEF772440D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F1F5"/>
          </a:solidFill>
        </a:fill>
      </a:tcStyle>
    </a:wholeTbl>
    <a:band1H>
      <a:tcStyle>
        <a:tcBdr/>
        <a:fill>
          <a:solidFill>
            <a:srgbClr val="D0E3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0E3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BACC6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BACC6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BACC6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BACC6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86" autoAdjust="0"/>
    <p:restoredTop sz="94719" autoAdjust="0"/>
  </p:normalViewPr>
  <p:slideViewPr>
    <p:cSldViewPr snapToGrid="0" showGuides="1">
      <p:cViewPr varScale="1">
        <p:scale>
          <a:sx n="116" d="100"/>
          <a:sy n="116" d="100"/>
        </p:scale>
        <p:origin x="53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-81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heme" Target="theme/theme1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D1C9E-B5DA-4418-A132-7D1557676D0B}" type="datetimeFigureOut">
              <a:rPr lang="zh-TW" altLang="en-US" smtClean="0"/>
              <a:t>2024/10/9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B35F4-E534-4BF2-B0E0-3333FAFE29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5322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 txBox="1">
            <a:spLocks noGrp="1"/>
          </p:cNvSpPr>
          <p:nvPr>
            <p:ph type="hdr" sz="quarter"/>
          </p:nvPr>
        </p:nvSpPr>
        <p:spPr>
          <a:xfrm>
            <a:off x="1" y="1"/>
            <a:ext cx="2945659" cy="4980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312" tIns="45656" rIns="91312" bIns="45656" anchor="t" anchorCtr="0" compatLnSpc="1">
            <a:noAutofit/>
          </a:bodyPr>
          <a:lstStyle>
            <a:lvl1pPr marL="0" marR="0" lvl="0" indent="0" algn="l" defTabSz="91312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日期版面配置區 2"/>
          <p:cNvSpPr txBox="1">
            <a:spLocks noGrp="1"/>
          </p:cNvSpPr>
          <p:nvPr>
            <p:ph type="dt" idx="1"/>
          </p:nvPr>
        </p:nvSpPr>
        <p:spPr>
          <a:xfrm>
            <a:off x="3850438" y="1"/>
            <a:ext cx="2945659" cy="4980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312" tIns="45656" rIns="91312" bIns="45656" anchor="t" anchorCtr="0" compatLnSpc="1">
            <a:noAutofit/>
          </a:bodyPr>
          <a:lstStyle>
            <a:lvl1pPr marL="0" marR="0" lvl="0" indent="0" algn="r" defTabSz="91312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EBA3D981-3074-4865-BDFA-679F3A059838}" type="datetime1">
              <a:rPr lang="en-US"/>
              <a:pPr lvl="0"/>
              <a:t>10/9/2024</a:t>
            </a:fld>
            <a:endParaRPr 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備忘稿版面配置區 4"/>
          <p:cNvSpPr txBox="1">
            <a:spLocks noGrp="1"/>
          </p:cNvSpPr>
          <p:nvPr>
            <p:ph type="body" sz="quarter" idx="3"/>
          </p:nvPr>
        </p:nvSpPr>
        <p:spPr>
          <a:xfrm>
            <a:off x="679768" y="4777193"/>
            <a:ext cx="5438140" cy="3908613"/>
          </a:xfrm>
          <a:prstGeom prst="rect">
            <a:avLst/>
          </a:prstGeom>
          <a:noFill/>
          <a:ln>
            <a:noFill/>
          </a:ln>
        </p:spPr>
        <p:txBody>
          <a:bodyPr vert="horz" wrap="square" lIns="91312" tIns="45656" rIns="91312" bIns="45656" anchor="t" anchorCtr="0" compatLnSpc="1">
            <a:noAutofit/>
          </a:bodyPr>
          <a:lstStyle/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6" name="頁尾版面配置區 5"/>
          <p:cNvSpPr txBox="1">
            <a:spLocks noGrp="1"/>
          </p:cNvSpPr>
          <p:nvPr>
            <p:ph type="ftr" sz="quarter" idx="4"/>
          </p:nvPr>
        </p:nvSpPr>
        <p:spPr>
          <a:xfrm>
            <a:off x="1" y="9428578"/>
            <a:ext cx="2945659" cy="4980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312" tIns="45656" rIns="91312" bIns="45656" anchor="b" anchorCtr="0" compatLnSpc="1">
            <a:noAutofit/>
          </a:bodyPr>
          <a:lstStyle>
            <a:lvl1pPr marL="0" marR="0" lvl="0" indent="0" algn="l" defTabSz="91312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xfrm>
            <a:off x="3850438" y="9428578"/>
            <a:ext cx="2945659" cy="4980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312" tIns="45656" rIns="91312" bIns="45656" anchor="b" anchorCtr="0" compatLnSpc="1">
            <a:noAutofit/>
          </a:bodyPr>
          <a:lstStyle>
            <a:lvl1pPr marL="0" marR="0" lvl="0" indent="0" algn="r" defTabSz="91312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53EC3F8F-0828-4DD9-911E-05EE94125ED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0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53EC3F8F-0828-4DD9-911E-05EE94125ED6}" type="slidenum">
              <a:rPr lang="en-US" altLang="zh-TW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7811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>
            <a:extLst>
              <a:ext uri="{FF2B5EF4-FFF2-40B4-BE49-F238E27FC236}">
                <a16:creationId xmlns:a16="http://schemas.microsoft.com/office/drawing/2014/main" id="{7B095A9D-EA43-8949-1850-FBB1DBEA5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3200" spc="10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1" name="投影片編號版面配置區 5">
            <a:extLst>
              <a:ext uri="{FF2B5EF4-FFF2-40B4-BE49-F238E27FC236}">
                <a16:creationId xmlns:a16="http://schemas.microsoft.com/office/drawing/2014/main" id="{A23B261A-6F61-7309-A989-B01BCEDDD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32558"/>
            <a:ext cx="2743200" cy="216000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407B21C2-949F-497F-800F-16CFB5EA9C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1028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"/>
          <p:cNvSpPr txBox="1">
            <a:spLocks noGrp="1"/>
          </p:cNvSpPr>
          <p:nvPr>
            <p:ph type="title"/>
          </p:nvPr>
        </p:nvSpPr>
        <p:spPr>
          <a:xfrm>
            <a:off x="609600" y="343008"/>
            <a:ext cx="10972800" cy="665397"/>
          </a:xfrm>
        </p:spPr>
        <p:txBody>
          <a:bodyPr>
            <a:normAutofit/>
          </a:bodyPr>
          <a:lstStyle>
            <a:lvl1pPr>
              <a:defRPr lang="en-US" sz="44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lvl="0"/>
            <a:r>
              <a:rPr lang="zh-TW" dirty="0"/>
              <a:t>按一下以編輯母片標題樣式</a:t>
            </a:r>
            <a:endParaRPr lang="en-US" dirty="0"/>
          </a:p>
        </p:txBody>
      </p:sp>
      <p:sp>
        <p:nvSpPr>
          <p:cNvPr id="12" name="投影片編號版面配置區 5">
            <a:extLst>
              <a:ext uri="{FF2B5EF4-FFF2-40B4-BE49-F238E27FC236}">
                <a16:creationId xmlns:a16="http://schemas.microsoft.com/office/drawing/2014/main" id="{417B97E3-7F0D-3B7C-D788-48EAD9536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8805" y="6470440"/>
            <a:ext cx="2743200" cy="216000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407B21C2-949F-497F-800F-16CFB5EA9C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844261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CDC6E-D11B-4182-BD28-9D6DF6D4F88B}" type="datetime1">
              <a:rPr lang="zh-TW" altLang="en-US" smtClean="0"/>
              <a:t>2024/10/9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B21C2-949F-497F-800F-16CFB5EA9C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481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7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7ED327C-C201-0441-A23F-54908DE97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7B21C2-949F-497F-800F-16CFB5EA9C4C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4" name="標題 1"/>
          <p:cNvSpPr/>
          <p:nvPr/>
        </p:nvSpPr>
        <p:spPr>
          <a:xfrm>
            <a:off x="2024063" y="642942"/>
            <a:ext cx="8143875" cy="214312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3200" b="1" i="0" u="none" strike="noStrike" kern="1200" cap="none" spc="0" baseline="0" dirty="0" smtClean="0"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經濟部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中小及新創企業署</a:t>
            </a:r>
            <a:r>
              <a:rPr lang="en-US" sz="3200" b="1" i="0" strike="noStrike" kern="1200" cap="none" spc="0" baseline="0" dirty="0" smtClean="0"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/>
            </a:r>
            <a:br>
              <a:rPr lang="en-US" sz="3200" b="1" i="0" strike="noStrike" kern="1200" cap="none" spc="0" baseline="0" dirty="0" smtClean="0"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</a:b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推動跨域研發引領中小企業升級轉型計畫</a:t>
            </a:r>
            <a:endParaRPr lang="en-US" sz="3200" b="1" i="0" strike="noStrike" kern="1200" cap="none" spc="0" baseline="0" dirty="0" smtClean="0"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企業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跨域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研發補助</a:t>
            </a:r>
            <a:r>
              <a:rPr lang="en-US" sz="32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/>
            </a:r>
            <a:br>
              <a:rPr lang="en-US" sz="32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</a:br>
            <a:endParaRPr lang="en-US" sz="1800" b="1" i="0" u="none" strike="noStrike" kern="1200" cap="none" spc="0" baseline="0" dirty="0">
              <a:solidFill>
                <a:srgbClr val="595959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/>
            </a:endParaRPr>
          </a:p>
        </p:txBody>
      </p:sp>
      <p:sp>
        <p:nvSpPr>
          <p:cNvPr id="5" name="副標題 2"/>
          <p:cNvSpPr/>
          <p:nvPr/>
        </p:nvSpPr>
        <p:spPr>
          <a:xfrm>
            <a:off x="1809750" y="2714615"/>
            <a:ext cx="8572500" cy="297408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3200" b="1" i="0" u="none" strike="noStrike" kern="1200" cap="none" spc="0" baseline="0" dirty="0">
                <a:solidFill>
                  <a:srgbClr val="0D0D0D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○○○○○○○○</a:t>
            </a:r>
            <a:r>
              <a:rPr lang="zh-TW" sz="3000" b="1" i="0" u="none" strike="noStrike" kern="1200" cap="none" spc="0" baseline="0" dirty="0" smtClean="0">
                <a:solidFill>
                  <a:srgbClr val="0D0D0D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計畫</a:t>
            </a:r>
            <a:r>
              <a:rPr lang="en-US" altLang="zh-TW" sz="3000" b="1" i="0" u="none" strike="noStrike" kern="1200" cap="none" spc="0" baseline="0" dirty="0" smtClean="0">
                <a:solidFill>
                  <a:srgbClr val="0D0D0D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 </a:t>
            </a:r>
            <a:r>
              <a:rPr lang="en-US" altLang="zh-TW" sz="3000" b="1" kern="0" dirty="0" smtClean="0">
                <a:solidFill>
                  <a:srgbClr val="A6A6A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(</a:t>
            </a:r>
            <a:r>
              <a:rPr lang="zh-TW" sz="3000" b="1" i="0" u="none" strike="noStrike" kern="1200" cap="none" spc="0" baseline="0" dirty="0" smtClean="0">
                <a:solidFill>
                  <a:srgbClr val="A6A6A6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計畫</a:t>
            </a:r>
            <a:r>
              <a:rPr lang="zh-TW" sz="3000" b="1" i="0" u="none" strike="noStrike" kern="1200" cap="none" spc="0" baseline="0" dirty="0">
                <a:solidFill>
                  <a:srgbClr val="A6A6A6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名稱</a:t>
            </a:r>
            <a:r>
              <a:rPr lang="en-US" sz="3000" b="1" i="0" u="none" strike="noStrike" kern="1200" cap="none" spc="0" baseline="0" dirty="0">
                <a:solidFill>
                  <a:srgbClr val="A6A6A6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)</a:t>
            </a:r>
          </a:p>
          <a:p>
            <a:pPr lvl="0" algn="ctr">
              <a:lnSpc>
                <a:spcPct val="90000"/>
              </a:lnSpc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主軸類型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：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  <a:sym typeface="Wingdings 2" panose="05020102010507070707" pitchFamily="18" charset="2"/>
              </a:rPr>
              <a:t>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虛實商務科技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　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  <a:sym typeface="Wingdings 2" panose="05020102010507070707" pitchFamily="18" charset="2"/>
              </a:rPr>
              <a:t> 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智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造科技　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  <a:sym typeface="Wingdings 2" panose="05020102010507070707" pitchFamily="18" charset="2"/>
              </a:rPr>
              <a:t> 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淨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零科技　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  <a:sym typeface="Wingdings 2" panose="05020102010507070707" pitchFamily="18" charset="2"/>
              </a:rPr>
              <a:t> 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健康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科技</a:t>
            </a:r>
            <a:endParaRPr lang="en-US" altLang="zh-TW" sz="1600" b="1" i="0" u="none" strike="noStrike" kern="1200" cap="none" spc="0" baseline="0" dirty="0" smtClean="0"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2400" b="1" i="0" u="none" strike="noStrike" kern="1200" cap="none" spc="0" baseline="0" dirty="0" smtClean="0"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自公告核定日之當月第一日起</a:t>
            </a:r>
            <a:r>
              <a:rPr lang="zh-TW" sz="2400" b="1" i="0" u="none" strike="noStrike" kern="1200" cap="none" spc="0" baseline="0" dirty="0" smtClean="0"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至</a:t>
            </a:r>
            <a:r>
              <a:rPr lang="en-US" altLang="zh-TW" sz="2400" b="1" i="0" u="none" strike="noStrike" kern="1200" cap="none" spc="0" baseline="0" dirty="0" smtClean="0"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114</a:t>
            </a:r>
            <a:r>
              <a:rPr lang="zh-TW" sz="2400" b="1" i="0" u="none" strike="noStrike" kern="1200" cap="none" spc="0" baseline="0" dirty="0" smtClean="0"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年</a:t>
            </a:r>
            <a:r>
              <a:rPr lang="en-US" altLang="zh-TW" sz="2400" b="1" i="0" u="none" strike="noStrike" kern="1200" cap="none" spc="0" baseline="0" dirty="0" smtClean="0"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10</a:t>
            </a:r>
            <a:r>
              <a:rPr lang="zh-TW" sz="2400" b="1" i="0" u="none" strike="noStrike" kern="1200" cap="none" spc="0" baseline="0" dirty="0" smtClean="0"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月</a:t>
            </a:r>
            <a:r>
              <a:rPr lang="en-US" altLang="zh-TW" sz="2400" b="1" i="0" u="none" strike="noStrike" kern="1200" cap="none" spc="0" baseline="0" dirty="0" smtClean="0"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31</a:t>
            </a:r>
            <a:r>
              <a:rPr lang="zh-TW" sz="2400" b="1" i="0" u="none" strike="noStrike" kern="1200" cap="none" spc="0" baseline="0" dirty="0" smtClean="0"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日</a:t>
            </a:r>
            <a:r>
              <a:rPr lang="zh-TW" sz="2400" b="1" i="0" u="none" strike="noStrike" kern="1200" cap="none" spc="0" baseline="0" dirty="0"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（</a:t>
            </a:r>
            <a:r>
              <a:rPr lang="zh-TW" sz="2400" b="1" i="0" u="none" strike="noStrike" kern="1200" cap="none" spc="0" baseline="0" dirty="0" smtClean="0"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計</a:t>
            </a:r>
            <a:r>
              <a:rPr lang="en-US" altLang="zh-TW" sz="2400" b="1" i="0" u="none" strike="noStrike" kern="1200" cap="none" spc="0" baseline="0" dirty="0" smtClean="0"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9</a:t>
            </a:r>
            <a:r>
              <a:rPr lang="zh-TW" sz="2400" b="1" i="0" u="none" strike="noStrike" kern="1200" cap="none" spc="0" baseline="0" dirty="0" smtClean="0"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個</a:t>
            </a:r>
            <a:r>
              <a:rPr lang="zh-TW" sz="2400" b="1" i="0" u="none" strike="noStrike" kern="1200" cap="none" spc="0" baseline="0" dirty="0"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月）</a:t>
            </a:r>
            <a:endParaRPr lang="en-US" sz="2400" b="1" i="0" u="none" strike="noStrike" kern="1200" cap="none" spc="0" baseline="0" dirty="0"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/>
            </a:endParaRPr>
          </a:p>
          <a:p>
            <a:pPr algn="ctr">
              <a:lnSpc>
                <a:spcPct val="90000"/>
              </a:lnSpc>
              <a:spcBef>
                <a:spcPts val="8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TW" sz="3000" b="1" kern="0" dirty="0">
                <a:solidFill>
                  <a:srgbClr val="A6A6A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(</a:t>
            </a:r>
            <a:r>
              <a:rPr lang="zh-TW" sz="3000" b="1" kern="0" dirty="0">
                <a:solidFill>
                  <a:srgbClr val="A6A6A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申請企業名稱</a:t>
            </a:r>
            <a:r>
              <a:rPr lang="en-US" altLang="zh-TW" sz="3000" b="1" kern="0" dirty="0">
                <a:solidFill>
                  <a:srgbClr val="A6A6A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)</a:t>
            </a:r>
          </a:p>
          <a:p>
            <a:pPr lvl="0" algn="ctr">
              <a:lnSpc>
                <a:spcPct val="90000"/>
              </a:lnSpc>
              <a:spcBef>
                <a:spcPts val="7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b="1" dirty="0" smtClean="0">
                <a:solidFill>
                  <a:srgbClr val="0D0D0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計畫總經費</a:t>
            </a:r>
            <a:r>
              <a:rPr lang="en-US" altLang="zh-TW" b="1" dirty="0" smtClean="0">
                <a:solidFill>
                  <a:srgbClr val="0D0D0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(</a:t>
            </a:r>
            <a:r>
              <a:rPr lang="zh-TW" altLang="en-US" b="1" dirty="0" smtClean="0">
                <a:solidFill>
                  <a:srgbClr val="0D0D0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千元</a:t>
            </a:r>
            <a:r>
              <a:rPr lang="en-US" altLang="zh-TW" b="1" dirty="0" smtClean="0">
                <a:solidFill>
                  <a:srgbClr val="0D0D0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)</a:t>
            </a:r>
            <a:r>
              <a:rPr lang="zh-TW" altLang="en-US" b="1" kern="0" dirty="0">
                <a:solidFill>
                  <a:srgbClr val="0D0D0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：</a:t>
            </a:r>
            <a:r>
              <a:rPr lang="zh-TW" altLang="zh-TW" b="1" kern="0" dirty="0">
                <a:solidFill>
                  <a:srgbClr val="0D0D0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○○○○</a:t>
            </a:r>
            <a:r>
              <a:rPr lang="zh-TW" altLang="en-US" b="1" kern="0" dirty="0">
                <a:solidFill>
                  <a:srgbClr val="0D0D0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元</a:t>
            </a:r>
            <a:endParaRPr lang="en-US" b="1" kern="0" dirty="0">
              <a:solidFill>
                <a:srgbClr val="0D0D0D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1" i="0" u="none" strike="noStrike" kern="1200" cap="none" spc="0" baseline="0" dirty="0">
              <a:solidFill>
                <a:srgbClr val="0D0D0D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1" i="0" u="none" strike="noStrike" kern="1200" cap="none" spc="0" baseline="0" dirty="0">
                <a:solidFill>
                  <a:srgbClr val="0D0D0D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報告人：○○○</a:t>
            </a:r>
            <a:endParaRPr lang="en-US" sz="2400" b="1" i="0" u="none" strike="noStrike" kern="1200" cap="none" spc="0" baseline="0" dirty="0">
              <a:solidFill>
                <a:srgbClr val="0D0D0D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/>
            </a:endParaRPr>
          </a:p>
        </p:txBody>
      </p:sp>
      <p:sp>
        <p:nvSpPr>
          <p:cNvPr id="6" name="Text Box 34"/>
          <p:cNvSpPr txBox="1"/>
          <p:nvPr/>
        </p:nvSpPr>
        <p:spPr>
          <a:xfrm>
            <a:off x="76351" y="64052"/>
            <a:ext cx="899795" cy="360045"/>
          </a:xfrm>
          <a:prstGeom prst="rect">
            <a:avLst/>
          </a:prstGeom>
          <a:solidFill>
            <a:srgbClr val="FFFFFF"/>
          </a:solidFill>
          <a:ln w="9528">
            <a:solidFill>
              <a:srgbClr val="333300"/>
            </a:solidFill>
            <a:prstDash val="solid"/>
          </a:ln>
        </p:spPr>
        <p:txBody>
          <a:bodyPr vert="horz" wrap="square" lIns="36000" tIns="36000" rIns="36000" bIns="36000" anchor="ctr" anchorCtr="1" compatLnSpc="0">
            <a:noAutofit/>
          </a:bodyPr>
          <a:lstStyle/>
          <a:p>
            <a:pPr algn="ctr" fontAlgn="ctr">
              <a:spcBef>
                <a:spcPts val="500"/>
              </a:spcBef>
              <a:spcAft>
                <a:spcPts val="0"/>
              </a:spcAft>
            </a:pPr>
            <a:r>
              <a:rPr lang="zh-TW" sz="1800" kern="15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附件</a:t>
            </a:r>
            <a:r>
              <a:rPr lang="en-US" altLang="zh-TW" sz="1800" kern="15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C</a:t>
            </a:r>
            <a:endParaRPr lang="zh-TW" sz="1200" kern="15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60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4800" b="1" spc="0" dirty="0">
                <a:solidFill>
                  <a:schemeClr val="tx1"/>
                </a:solidFill>
              </a:rPr>
              <a:t>貳、計畫內容</a:t>
            </a:r>
            <a:r>
              <a:rPr lang="zh-TW" altLang="en-US" sz="4800" b="1" spc="0" dirty="0" smtClean="0">
                <a:solidFill>
                  <a:schemeClr val="tx1"/>
                </a:solidFill>
              </a:rPr>
              <a:t>與目標</a:t>
            </a:r>
            <a:endParaRPr lang="en-US" altLang="zh-TW" sz="4800" b="1" spc="0" dirty="0">
              <a:solidFill>
                <a:schemeClr val="tx1"/>
              </a:solidFill>
            </a:endParaRPr>
          </a:p>
        </p:txBody>
      </p:sp>
      <p:sp>
        <p:nvSpPr>
          <p:cNvPr id="5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9208805" y="6470440"/>
            <a:ext cx="2743200" cy="216000"/>
          </a:xfrm>
        </p:spPr>
        <p:txBody>
          <a:bodyPr/>
          <a:lstStyle/>
          <a:p>
            <a:fld id="{407B21C2-949F-497F-800F-16CFB5EA9C4C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004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chemeClr val="tx1"/>
                </a:solidFill>
              </a:rPr>
              <a:t>一、發展背景與研發</a:t>
            </a:r>
            <a:r>
              <a:rPr lang="zh-TW" altLang="en-US" dirty="0" smtClean="0">
                <a:solidFill>
                  <a:schemeClr val="tx1"/>
                </a:solidFill>
              </a:rPr>
              <a:t>動機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4" name="文字版面配置區 2"/>
          <p:cNvSpPr txBox="1">
            <a:spLocks/>
          </p:cNvSpPr>
          <p:nvPr/>
        </p:nvSpPr>
        <p:spPr>
          <a:xfrm>
            <a:off x="609600" y="1196256"/>
            <a:ext cx="10972800" cy="486262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發展背景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說明</a:t>
            </a:r>
            <a:r>
              <a:rPr lang="zh-TW" altLang="zh-TW" sz="2000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國內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、國際社會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、經濟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2000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產業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r>
              <a:rPr lang="zh-TW" altLang="zh-TW" sz="2000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環境現況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及未來發展機會</a:t>
            </a:r>
            <a:endParaRPr lang="en-US" altLang="zh-TW" sz="2000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970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chemeClr val="tx1"/>
                </a:solidFill>
              </a:rPr>
              <a:t>一、發展背景與研發</a:t>
            </a:r>
            <a:r>
              <a:rPr lang="zh-TW" altLang="en-US" dirty="0" smtClean="0">
                <a:solidFill>
                  <a:schemeClr val="tx1"/>
                </a:solidFill>
              </a:rPr>
              <a:t>動機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12</a:t>
            </a:fld>
            <a:endParaRPr lang="zh-TW" altLang="en-US"/>
          </a:p>
        </p:txBody>
      </p:sp>
      <p:sp>
        <p:nvSpPr>
          <p:cNvPr id="4" name="文字版面配置區 2"/>
          <p:cNvSpPr txBox="1">
            <a:spLocks/>
          </p:cNvSpPr>
          <p:nvPr/>
        </p:nvSpPr>
        <p:spPr>
          <a:xfrm>
            <a:off x="609600" y="1196256"/>
            <a:ext cx="10972800" cy="486262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目標客群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說明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本計畫服務的目標客戶</a:t>
            </a:r>
            <a:r>
              <a:rPr lang="en-US" altLang="zh-TW" sz="20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客群</a:t>
            </a:r>
            <a:r>
              <a:rPr lang="en-US" altLang="zh-TW" sz="20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(TA)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，及其</a:t>
            </a:r>
            <a:r>
              <a:rPr lang="en-US" altLang="zh-TW" sz="20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TA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所遭遇</a:t>
            </a:r>
            <a:r>
              <a:rPr lang="zh-TW" altLang="zh-TW" sz="20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問題或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痛點</a:t>
            </a:r>
            <a:endParaRPr lang="en-US" altLang="zh-TW" sz="2000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436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chemeClr val="tx1"/>
                </a:solidFill>
              </a:rPr>
              <a:t>一、發展背景與研發</a:t>
            </a:r>
            <a:r>
              <a:rPr lang="zh-TW" altLang="en-US" dirty="0" smtClean="0">
                <a:solidFill>
                  <a:schemeClr val="tx1"/>
                </a:solidFill>
              </a:rPr>
              <a:t>動機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13</a:t>
            </a:fld>
            <a:endParaRPr lang="zh-TW" altLang="en-US"/>
          </a:p>
        </p:txBody>
      </p:sp>
      <p:sp>
        <p:nvSpPr>
          <p:cNvPr id="4" name="文字版面配置區 2"/>
          <p:cNvSpPr txBox="1">
            <a:spLocks/>
          </p:cNvSpPr>
          <p:nvPr/>
        </p:nvSpPr>
        <p:spPr>
          <a:xfrm>
            <a:off x="609600" y="1196256"/>
            <a:ext cx="10972800" cy="486262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商業潛力性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說明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本計畫研發成果在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國內、國際市場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的商業潛力，如：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國內、國際市場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規模、趨勢、競爭狀況等描述，以彰顯未來可能的銷售量及商業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機會</a:t>
            </a:r>
            <a:endParaRPr lang="en-US" altLang="zh-TW" sz="2000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766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二、</a:t>
            </a:r>
            <a:r>
              <a:rPr lang="zh-TW" altLang="en-US" dirty="0">
                <a:solidFill>
                  <a:schemeClr val="tx1"/>
                </a:solidFill>
              </a:rPr>
              <a:t>計畫目標</a:t>
            </a:r>
            <a:r>
              <a:rPr lang="zh-TW" altLang="en-US" dirty="0" smtClean="0">
                <a:solidFill>
                  <a:schemeClr val="tx1"/>
                </a:solidFill>
              </a:rPr>
              <a:t>與研發項目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14</a:t>
            </a:fld>
            <a:endParaRPr lang="zh-TW" altLang="en-US"/>
          </a:p>
        </p:txBody>
      </p:sp>
      <p:sp>
        <p:nvSpPr>
          <p:cNvPr id="5" name="文字版面配置區 2"/>
          <p:cNvSpPr txBox="1">
            <a:spLocks/>
          </p:cNvSpPr>
          <p:nvPr/>
        </p:nvSpPr>
        <p:spPr>
          <a:xfrm>
            <a:off x="609600" y="1196256"/>
            <a:ext cx="10972800" cy="486262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計畫目標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說明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本計畫針對目標市場需求或痛點，發展具技術領先優勢的解決方案或創造新的商業模式，為公司帶來新的發展機會與商業願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景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88073" y="5713310"/>
            <a:ext cx="3234083" cy="757130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提醒</a:t>
            </a:r>
            <a:r>
              <a:rPr lang="zh-TW" altLang="en-US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sz="1800" b="1" i="0" u="none" strike="noStrike" kern="1200" cap="none" spc="0" baseline="0" dirty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不以一頁為限，可盡量說明</a:t>
            </a:r>
            <a:endParaRPr lang="zh-TW" sz="1800" b="1" i="0" u="none" strike="noStrike" kern="1200" cap="none" spc="0" baseline="0" dirty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84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二、</a:t>
            </a:r>
            <a:r>
              <a:rPr lang="zh-TW" altLang="en-US" dirty="0">
                <a:solidFill>
                  <a:schemeClr val="tx1"/>
                </a:solidFill>
              </a:rPr>
              <a:t>計畫目標</a:t>
            </a:r>
            <a:r>
              <a:rPr lang="zh-TW" altLang="en-US" dirty="0" smtClean="0">
                <a:solidFill>
                  <a:schemeClr val="tx1"/>
                </a:solidFill>
              </a:rPr>
              <a:t>與研發項目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15</a:t>
            </a:fld>
            <a:endParaRPr lang="zh-TW" altLang="en-US"/>
          </a:p>
        </p:txBody>
      </p:sp>
      <p:sp>
        <p:nvSpPr>
          <p:cNvPr id="5" name="文字版面配置區 2"/>
          <p:cNvSpPr txBox="1">
            <a:spLocks/>
          </p:cNvSpPr>
          <p:nvPr/>
        </p:nvSpPr>
        <p:spPr>
          <a:xfrm>
            <a:off x="609600" y="1196256"/>
            <a:ext cx="11182350" cy="486262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研發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規格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說明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本計畫預期開發的產品</a:t>
            </a:r>
            <a:r>
              <a:rPr lang="en-US" altLang="zh-TW" sz="20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服務設計規格，如：</a:t>
            </a:r>
            <a:r>
              <a:rPr lang="en-US" altLang="zh-TW" sz="20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3,000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件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分、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載重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800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公斤、</a:t>
            </a:r>
            <a:r>
              <a:rPr lang="en-US" altLang="zh-TW" sz="20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600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en-US" altLang="zh-TW" sz="20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次等明確項目</a:t>
            </a:r>
            <a:endParaRPr lang="en-US" altLang="zh-TW" sz="2000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關鍵技術或服務、零組件及其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來源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說明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本計畫開發核心能力掌握程度，如：主要研發人員、原料來源、平台維運、金流收益等</a:t>
            </a:r>
            <a:endParaRPr lang="en-US" altLang="zh-TW" sz="2000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88073" y="5713310"/>
            <a:ext cx="3234083" cy="757130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提醒</a:t>
            </a:r>
            <a:r>
              <a:rPr lang="zh-TW" altLang="en-US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sz="1800" b="1" i="0" u="none" strike="noStrike" kern="1200" cap="none" spc="0" baseline="0" dirty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不以一頁為限，可盡量說明</a:t>
            </a:r>
            <a:endParaRPr lang="zh-TW" sz="1800" b="1" i="0" u="none" strike="noStrike" kern="1200" cap="none" spc="0" baseline="0" dirty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7995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2"/>
          <p:cNvSpPr txBox="1">
            <a:spLocks/>
          </p:cNvSpPr>
          <p:nvPr/>
        </p:nvSpPr>
        <p:spPr>
          <a:xfrm>
            <a:off x="609600" y="1196256"/>
            <a:ext cx="10972800" cy="486262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商業模式規劃</a:t>
            </a: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建議以商業模式流程圖或依照聯盟實際合作方式呈現</a:t>
            </a: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簡述本計畫創新產品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服務之商業模式，包含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(TA)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目標市場、研發成果如何計價或收費？如何進行銷售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自有或合作通路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？及收入來源或金流等說明。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二、</a:t>
            </a:r>
            <a:r>
              <a:rPr lang="zh-TW" altLang="en-US" dirty="0">
                <a:solidFill>
                  <a:schemeClr val="tx1"/>
                </a:solidFill>
              </a:rPr>
              <a:t>計畫目標</a:t>
            </a:r>
            <a:r>
              <a:rPr lang="zh-TW" altLang="en-US" dirty="0" smtClean="0">
                <a:solidFill>
                  <a:schemeClr val="tx1"/>
                </a:solidFill>
              </a:rPr>
              <a:t>與研發項目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03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二、</a:t>
            </a:r>
            <a:r>
              <a:rPr lang="zh-TW" altLang="en-US" dirty="0">
                <a:solidFill>
                  <a:schemeClr val="tx1"/>
                </a:solidFill>
              </a:rPr>
              <a:t>計畫目標</a:t>
            </a:r>
            <a:r>
              <a:rPr lang="zh-TW" altLang="en-US" dirty="0" smtClean="0">
                <a:solidFill>
                  <a:schemeClr val="tx1"/>
                </a:solidFill>
              </a:rPr>
              <a:t>與研發項目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17</a:t>
            </a:fld>
            <a:endParaRPr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32366"/>
              </p:ext>
            </p:extLst>
          </p:nvPr>
        </p:nvGraphicFramePr>
        <p:xfrm>
          <a:off x="503454" y="1773704"/>
          <a:ext cx="11185092" cy="4324974"/>
        </p:xfrm>
        <a:graphic>
          <a:graphicData uri="http://schemas.openxmlformats.org/drawingml/2006/table">
            <a:tbl>
              <a:tblPr firstCol="1" bandRow="1">
                <a:tableStyleId>{F5AB1C69-6EDB-4FF4-983F-18BD219EF322}</a:tableStyleId>
              </a:tblPr>
              <a:tblGrid>
                <a:gridCol w="1925908">
                  <a:extLst>
                    <a:ext uri="{9D8B030D-6E8A-4147-A177-3AD203B41FA5}">
                      <a16:colId xmlns:a16="http://schemas.microsoft.com/office/drawing/2014/main" val="998834187"/>
                    </a:ext>
                  </a:extLst>
                </a:gridCol>
                <a:gridCol w="9259184">
                  <a:extLst>
                    <a:ext uri="{9D8B030D-6E8A-4147-A177-3AD203B41FA5}">
                      <a16:colId xmlns:a16="http://schemas.microsoft.com/office/drawing/2014/main" val="454792463"/>
                    </a:ext>
                  </a:extLst>
                </a:gridCol>
              </a:tblGrid>
              <a:tr h="16797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銷售方式</a:t>
                      </a: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ebdings" panose="05030102010509060703" pitchFamily="18" charset="2"/>
                        </a:rPr>
                        <a:t> </a:t>
                      </a:r>
                      <a:r>
                        <a:rPr lang="zh-TW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自行</a:t>
                      </a:r>
                      <a:r>
                        <a:rPr lang="zh-TW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銷售</a:t>
                      </a:r>
                      <a:r>
                        <a:rPr lang="en-US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占比：　　　</a:t>
                      </a:r>
                      <a:r>
                        <a:rPr lang="en-US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%)  </a:t>
                      </a:r>
                      <a:endParaRPr lang="en-US" sz="1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285750" indent="-285750"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ebdings" panose="05030102010509060703" pitchFamily="18" charset="2"/>
                        <a:buChar char="c"/>
                      </a:pPr>
                      <a:r>
                        <a:rPr lang="zh-TW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透</a:t>
                      </a:r>
                      <a:r>
                        <a:rPr lang="zh-TW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由合作夥伴銷售</a:t>
                      </a:r>
                      <a:r>
                        <a:rPr lang="en-US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占比：　　　</a:t>
                      </a:r>
                      <a:r>
                        <a:rPr 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%)</a:t>
                      </a:r>
                    </a:p>
                    <a:p>
                      <a:pPr marL="285750" indent="-285750"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ebdings" panose="05030102010509060703" pitchFamily="18" charset="2"/>
                        <a:buChar char="c"/>
                      </a:pPr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其他：</a:t>
                      </a:r>
                      <a:r>
                        <a:rPr lang="en-US" altLang="zh-TW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__________________________</a:t>
                      </a:r>
                      <a:endParaRPr lang="zh-TW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188101247"/>
                  </a:ext>
                </a:extLst>
              </a:tr>
              <a:tr h="132262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商業模式類型</a:t>
                      </a: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ebdings" panose="05030102010509060703" pitchFamily="18" charset="2"/>
                        </a:rPr>
                        <a:t> </a:t>
                      </a:r>
                      <a:r>
                        <a:rPr 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B2B(Business-to-Business)</a:t>
                      </a:r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        </a:t>
                      </a:r>
                      <a:r>
                        <a:rPr lang="en-US" altLang="zh-TW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ebdings" panose="05030102010509060703" pitchFamily="18" charset="2"/>
                        </a:rPr>
                        <a:t> </a:t>
                      </a:r>
                      <a:r>
                        <a:rPr lang="en-US" altLang="zh-TW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C2C(Customer-to-Customer)   </a:t>
                      </a:r>
                      <a:endParaRPr lang="zh-TW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ebdings" panose="05030102010509060703" pitchFamily="18" charset="2"/>
                        </a:rPr>
                        <a:t> </a:t>
                      </a:r>
                      <a:r>
                        <a:rPr lang="en-US" altLang="zh-TW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B2C(Business-to-Customer)</a:t>
                      </a:r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      </a:t>
                      </a:r>
                      <a:r>
                        <a:rPr lang="en-US" altLang="zh-TW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ebdings" panose="05030102010509060703" pitchFamily="18" charset="2"/>
                        </a:rPr>
                        <a:t> </a:t>
                      </a:r>
                      <a:r>
                        <a:rPr lang="en-US" altLang="zh-TW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C2B(Customer-to-Business)</a:t>
                      </a:r>
                      <a:endParaRPr lang="zh-TW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ebdings" panose="05030102010509060703" pitchFamily="18" charset="2"/>
                        </a:rPr>
                        <a:t></a:t>
                      </a:r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ebdings" panose="05030102010509060703" pitchFamily="18" charset="2"/>
                        </a:rPr>
                        <a:t> </a:t>
                      </a:r>
                      <a:r>
                        <a:rPr lang="zh-TW" altLang="zh-TW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</a:t>
                      </a:r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__________________________</a:t>
                      </a:r>
                      <a:endParaRPr lang="zh-TW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266698910"/>
                  </a:ext>
                </a:extLst>
              </a:tr>
              <a:tr h="132262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銷售形式</a:t>
                      </a: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ebdings" panose="05030102010509060703" pitchFamily="18" charset="2"/>
                        </a:rPr>
                        <a:t> </a:t>
                      </a:r>
                      <a:r>
                        <a:rPr lang="zh-TW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零售</a:t>
                      </a:r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</a:t>
                      </a:r>
                      <a:r>
                        <a:rPr 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ebdings" panose="05030102010509060703" pitchFamily="18" charset="2"/>
                        </a:rPr>
                        <a:t> </a:t>
                      </a:r>
                      <a:r>
                        <a:rPr lang="zh-TW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訂閱制</a:t>
                      </a:r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</a:t>
                      </a:r>
                      <a:r>
                        <a:rPr 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ebdings" panose="05030102010509060703" pitchFamily="18" charset="2"/>
                        </a:rPr>
                        <a:t> </a:t>
                      </a:r>
                      <a:r>
                        <a:rPr lang="zh-TW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授權</a:t>
                      </a:r>
                      <a:r>
                        <a:rPr lang="zh-TW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／</a:t>
                      </a:r>
                      <a:r>
                        <a:rPr lang="zh-TW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加盟</a:t>
                      </a:r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</a:t>
                      </a:r>
                      <a:r>
                        <a:rPr 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ebdings" panose="05030102010509060703" pitchFamily="18" charset="2"/>
                        </a:rPr>
                        <a:t> </a:t>
                      </a:r>
                      <a:r>
                        <a:rPr lang="zh-TW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租賃</a:t>
                      </a:r>
                      <a:r>
                        <a:rPr lang="zh-TW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en-US" altLang="zh-TW" sz="1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ebdings" panose="05030102010509060703" pitchFamily="18" charset="2"/>
                        </a:rPr>
                        <a:t> </a:t>
                      </a:r>
                      <a:r>
                        <a:rPr lang="zh-TW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交易平台</a:t>
                      </a:r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ebdings" panose="05030102010509060703" pitchFamily="18" charset="2"/>
                        </a:rPr>
                        <a:t> </a:t>
                      </a:r>
                      <a:r>
                        <a:rPr lang="zh-TW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專案</a:t>
                      </a:r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制          </a:t>
                      </a:r>
                      <a:r>
                        <a:rPr 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ebdings" panose="05030102010509060703" pitchFamily="18" charset="2"/>
                        </a:rPr>
                        <a:t> </a:t>
                      </a:r>
                      <a:r>
                        <a:rPr lang="zh-TW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共享經濟</a:t>
                      </a:r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</a:t>
                      </a:r>
                      <a:r>
                        <a:rPr 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ebdings" panose="05030102010509060703" pitchFamily="18" charset="2"/>
                        </a:rPr>
                        <a:t> </a:t>
                      </a:r>
                      <a:r>
                        <a:rPr lang="zh-TW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</a:t>
                      </a:r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___________________________</a:t>
                      </a:r>
                      <a:r>
                        <a:rPr lang="zh-TW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　　　　　　　　　　　　　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29968581"/>
                  </a:ext>
                </a:extLst>
              </a:tr>
            </a:tbl>
          </a:graphicData>
        </a:graphic>
      </p:graphicFrame>
      <p:sp>
        <p:nvSpPr>
          <p:cNvPr id="9" name="文字版面配置區 2"/>
          <p:cNvSpPr txBox="1">
            <a:spLocks/>
          </p:cNvSpPr>
          <p:nvPr/>
        </p:nvSpPr>
        <p:spPr>
          <a:xfrm>
            <a:off x="609600" y="1196256"/>
            <a:ext cx="10972800" cy="486262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商業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模式類型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可複選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5955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2"/>
          <p:cNvSpPr txBox="1">
            <a:spLocks/>
          </p:cNvSpPr>
          <p:nvPr/>
        </p:nvSpPr>
        <p:spPr>
          <a:xfrm>
            <a:off x="609600" y="1196256"/>
            <a:ext cx="10972800" cy="486262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簡述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本計畫聯盟成員間如何分工服務或銷售？如何分潤？以強化聯盟成員間的合作關係。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二、</a:t>
            </a:r>
            <a:r>
              <a:rPr lang="zh-TW" altLang="en-US" dirty="0">
                <a:solidFill>
                  <a:schemeClr val="tx1"/>
                </a:solidFill>
              </a:rPr>
              <a:t>計畫目標</a:t>
            </a:r>
            <a:r>
              <a:rPr lang="zh-TW" altLang="en-US" dirty="0" smtClean="0">
                <a:solidFill>
                  <a:schemeClr val="tx1"/>
                </a:solidFill>
              </a:rPr>
              <a:t>與研發項目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134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chemeClr val="tx1"/>
                </a:solidFill>
              </a:rPr>
              <a:t>三</a:t>
            </a:r>
            <a:r>
              <a:rPr lang="zh-TW" altLang="en-US" dirty="0" smtClean="0">
                <a:solidFill>
                  <a:schemeClr val="tx1"/>
                </a:solidFill>
              </a:rPr>
              <a:t>、</a:t>
            </a:r>
            <a:r>
              <a:rPr lang="zh-TW" altLang="en-US" dirty="0">
                <a:solidFill>
                  <a:schemeClr val="tx1"/>
                </a:solidFill>
              </a:rPr>
              <a:t>競爭力</a:t>
            </a:r>
            <a:r>
              <a:rPr lang="zh-TW" altLang="en-US" dirty="0" smtClean="0">
                <a:solidFill>
                  <a:schemeClr val="tx1"/>
                </a:solidFill>
              </a:rPr>
              <a:t>分析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19</a:t>
            </a:fld>
            <a:endParaRPr lang="zh-TW" altLang="en-US"/>
          </a:p>
        </p:txBody>
      </p:sp>
      <p:sp>
        <p:nvSpPr>
          <p:cNvPr id="4" name="文字版面配置區 2"/>
          <p:cNvSpPr txBox="1">
            <a:spLocks/>
          </p:cNvSpPr>
          <p:nvPr/>
        </p:nvSpPr>
        <p:spPr>
          <a:xfrm>
            <a:off x="609600" y="1008405"/>
            <a:ext cx="10972800" cy="100006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請與提案同類型產品或服務做為比較基準，針對市場區隔、產品</a:t>
            </a:r>
            <a:r>
              <a:rPr lang="en-US" altLang="zh-TW" sz="20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服務價格、技術或服務優勢、通路區隔等競爭力進行比較。如：新型態膠囊咖啡，應與膠囊咖啡類產品進行比較，非與罐裝或即溶咖啡比較</a:t>
            </a:r>
            <a:endParaRPr lang="en-US" altLang="zh-TW" sz="2000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453876"/>
              </p:ext>
            </p:extLst>
          </p:nvPr>
        </p:nvGraphicFramePr>
        <p:xfrm>
          <a:off x="609600" y="1915707"/>
          <a:ext cx="10972800" cy="44069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76624">
                  <a:extLst>
                    <a:ext uri="{9D8B030D-6E8A-4147-A177-3AD203B41FA5}">
                      <a16:colId xmlns:a16="http://schemas.microsoft.com/office/drawing/2014/main" val="2509650684"/>
                    </a:ext>
                  </a:extLst>
                </a:gridCol>
                <a:gridCol w="1949044">
                  <a:extLst>
                    <a:ext uri="{9D8B030D-6E8A-4147-A177-3AD203B41FA5}">
                      <a16:colId xmlns:a16="http://schemas.microsoft.com/office/drawing/2014/main" val="620519361"/>
                    </a:ext>
                  </a:extLst>
                </a:gridCol>
                <a:gridCol w="1949044">
                  <a:extLst>
                    <a:ext uri="{9D8B030D-6E8A-4147-A177-3AD203B41FA5}">
                      <a16:colId xmlns:a16="http://schemas.microsoft.com/office/drawing/2014/main" val="2615065482"/>
                    </a:ext>
                  </a:extLst>
                </a:gridCol>
                <a:gridCol w="1949044">
                  <a:extLst>
                    <a:ext uri="{9D8B030D-6E8A-4147-A177-3AD203B41FA5}">
                      <a16:colId xmlns:a16="http://schemas.microsoft.com/office/drawing/2014/main" val="3331495544"/>
                    </a:ext>
                  </a:extLst>
                </a:gridCol>
                <a:gridCol w="1949044">
                  <a:extLst>
                    <a:ext uri="{9D8B030D-6E8A-4147-A177-3AD203B41FA5}">
                      <a16:colId xmlns:a16="http://schemas.microsoft.com/office/drawing/2014/main" val="1920425392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</a:t>
                      </a:r>
                      <a:r>
                        <a:rPr lang="zh-TW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</a:t>
                      </a:r>
                      <a:r>
                        <a:rPr lang="zh-TW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名稱</a:t>
                      </a:r>
                    </a:p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zh-TW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  <a:endParaRPr lang="zh-TW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 公 司</a:t>
                      </a: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○○○</a:t>
                      </a:r>
                      <a:r>
                        <a:rPr lang="zh-TW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</a:t>
                      </a: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○○○</a:t>
                      </a:r>
                      <a:r>
                        <a:rPr lang="zh-TW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</a:t>
                      </a: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○○○</a:t>
                      </a:r>
                      <a:r>
                        <a:rPr lang="zh-TW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</a:t>
                      </a: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05208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市場區隔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目標客戶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TA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差異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36000" marT="72000" marB="7200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9324477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價格</a:t>
                      </a: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</a:t>
                      </a:r>
                      <a:r>
                        <a:rPr 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36000" marT="72000" marB="7200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59142166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</a:t>
                      </a: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服務上市時間</a:t>
                      </a:r>
                    </a:p>
                  </a:txBody>
                  <a:tcPr marL="72000" marR="36000" marT="72000" marB="7200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88925118"/>
                  </a:ext>
                </a:extLst>
              </a:tr>
              <a:tr h="46800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技術或服務優勢</a:t>
                      </a: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36000" marT="72000" marB="72000" anchor="ctr"/>
                </a:tc>
                <a:tc hMerge="1"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296905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請列舉－技術或服務項目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36000" marT="72000" marB="7200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76963935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請列舉－技術或服務項目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36000" marT="72000" marB="7200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99542911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4.3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請列舉－技術或服務項目</a:t>
                      </a:r>
                    </a:p>
                  </a:txBody>
                  <a:tcPr marL="72000" marR="36000" marT="72000" marB="7200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27271424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自有通路或合作</a:t>
                      </a:r>
                      <a:r>
                        <a:rPr lang="zh-TW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通路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之</a:t>
                      </a:r>
                      <a:r>
                        <a:rPr lang="zh-TW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區隔</a:t>
                      </a:r>
                    </a:p>
                  </a:txBody>
                  <a:tcPr marL="72000" marR="36000" marT="72000" marB="7200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72273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773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609600" y="343008"/>
            <a:ext cx="10972800" cy="665397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chemeClr val="tx1"/>
                </a:solidFill>
              </a:rPr>
              <a:t>簡報大綱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4" name="文字版面配置區 2"/>
          <p:cNvSpPr txBox="1"/>
          <p:nvPr/>
        </p:nvSpPr>
        <p:spPr>
          <a:xfrm>
            <a:off x="609599" y="1302680"/>
            <a:ext cx="6480000" cy="50400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72000" tIns="72000" rIns="72000" bIns="36000" anchor="t" anchorCtr="0" compatLnSpc="1">
            <a:noAutofit/>
          </a:bodyPr>
          <a:lstStyle/>
          <a:p>
            <a:pPr marL="0" marR="0" lvl="1" algn="l" defTabSz="914400" rtl="0" fontAlgn="auto" hangingPunct="1">
              <a:lnSpc>
                <a:spcPts val="2200"/>
              </a:lnSpc>
              <a:spcBef>
                <a:spcPts val="600"/>
              </a:spcBef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壹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</a:t>
            </a:r>
            <a:r>
              <a:rPr 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概況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lvl="1">
              <a:lnSpc>
                <a:spcPts val="2200"/>
              </a:lnSpc>
              <a:spcBef>
                <a:spcPts val="6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簡述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lvl="1">
              <a:lnSpc>
                <a:spcPts val="2200"/>
              </a:lnSpc>
              <a:spcBef>
                <a:spcPts val="6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二、近三年營運及財務狀況</a:t>
            </a:r>
          </a:p>
          <a:p>
            <a:pPr marL="630238" lvl="1">
              <a:lnSpc>
                <a:spcPts val="2200"/>
              </a:lnSpc>
              <a:spcBef>
                <a:spcPts val="6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三、研發成果</a:t>
            </a:r>
            <a:endParaRPr lang="zh-TW" altLang="en-US" sz="1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1" algn="l" defTabSz="914400" rtl="0" fontAlgn="auto" hangingPunct="1">
              <a:lnSpc>
                <a:spcPts val="2200"/>
              </a:lnSpc>
              <a:spcBef>
                <a:spcPts val="600"/>
              </a:spcBef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貳、</a:t>
            </a:r>
            <a:r>
              <a:rPr 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內容與目標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3413" marR="0" lvl="1" algn="l" defTabSz="914400" rtl="0" fontAlgn="auto" hangingPunct="1">
              <a:lnSpc>
                <a:spcPts val="2200"/>
              </a:lnSpc>
              <a:spcBef>
                <a:spcPts val="600"/>
              </a:spcBef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發展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背景與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市場分析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lvl="1">
              <a:lnSpc>
                <a:spcPts val="2200"/>
              </a:lnSpc>
              <a:spcBef>
                <a:spcPts val="6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二、計畫目標與研發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項目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lvl="1">
              <a:lnSpc>
                <a:spcPts val="2200"/>
              </a:lnSpc>
              <a:spcBef>
                <a:spcPts val="6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三、競爭力分析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>
              <a:lnSpc>
                <a:spcPts val="2200"/>
              </a:lnSpc>
              <a:spcBef>
                <a:spcPts val="6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實施</a:t>
            </a:r>
            <a:r>
              <a:rPr 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方式</a:t>
            </a:r>
            <a:endParaRPr lang="en-US" altLang="zh-TW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lvl="1">
              <a:lnSpc>
                <a:spcPts val="2200"/>
              </a:lnSpc>
              <a:spcBef>
                <a:spcPts val="6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一、實施架構與做法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lvl="1">
              <a:lnSpc>
                <a:spcPts val="2200"/>
              </a:lnSpc>
              <a:spcBef>
                <a:spcPts val="6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創新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性及智慧財產管理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lvl="1">
              <a:lnSpc>
                <a:spcPts val="2200"/>
              </a:lnSpc>
              <a:spcBef>
                <a:spcPts val="6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三、市場拓展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lvl="1">
              <a:lnSpc>
                <a:spcPts val="2200"/>
              </a:lnSpc>
              <a:spcBef>
                <a:spcPts val="6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zh-TW" altLang="en-US" kern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預期效益</a:t>
            </a:r>
            <a:endParaRPr lang="en-US" altLang="zh-TW" kern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5"/>
          <p:cNvSpPr/>
          <p:nvPr/>
        </p:nvSpPr>
        <p:spPr>
          <a:xfrm>
            <a:off x="7893934" y="4920752"/>
            <a:ext cx="3880198" cy="1421928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提醒</a:t>
            </a:r>
            <a:r>
              <a:rPr lang="zh-TW" altLang="en-US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sz="1800" b="1" i="0" u="none" strike="noStrike" kern="1200" cap="none" spc="0" baseline="0" dirty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簡報時間</a:t>
            </a: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分鐘</a:t>
            </a:r>
            <a:r>
              <a:rPr lang="zh-TW" sz="18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sz="1800" b="1" i="0" u="none" strike="noStrike" kern="1200" cap="none" spc="0" baseline="0" dirty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報告者原則上以計畫主持人為主。</a:t>
            </a:r>
            <a:endParaRPr lang="en-US" sz="1800" b="1" i="0" u="none" strike="noStrike" kern="1200" cap="none" spc="0" baseline="0" dirty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不可刪減大綱及頁碼。</a:t>
            </a:r>
            <a:endParaRPr lang="en-US" sz="1800" b="1" i="0" u="none" strike="noStrike" kern="1200" cap="none" spc="0" baseline="0" dirty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454132" y="1302680"/>
            <a:ext cx="4320000" cy="5040000"/>
          </a:xfrm>
          <a:prstGeom prst="rect">
            <a:avLst/>
          </a:prstGeom>
        </p:spPr>
        <p:txBody>
          <a:bodyPr wrap="square" lIns="72000" tIns="72000" rIns="72000" bIns="36000" anchor="t" anchorCtr="0">
            <a:noAutofit/>
          </a:bodyPr>
          <a:lstStyle/>
          <a:p>
            <a:pPr marL="0" lvl="1">
              <a:lnSpc>
                <a:spcPts val="2000"/>
              </a:lnSpc>
              <a:spcBef>
                <a:spcPts val="6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肆</a:t>
            </a:r>
            <a:r>
              <a:rPr lang="zh-TW" altLang="en-US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、人力</a:t>
            </a:r>
            <a:r>
              <a:rPr lang="en-US" altLang="zh-TW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經費需求與預定進度查核點</a:t>
            </a:r>
            <a:endParaRPr lang="en-US" altLang="zh-TW" b="1" kern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lvl="1">
              <a:lnSpc>
                <a:spcPts val="2000"/>
              </a:lnSpc>
              <a:spcBef>
                <a:spcPts val="6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zh-TW" altLang="en-US" kern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、參與</a:t>
            </a:r>
            <a:r>
              <a:rPr lang="zh-TW" altLang="en-US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計畫人力規劃</a:t>
            </a:r>
          </a:p>
          <a:p>
            <a:pPr marL="630238" lvl="1">
              <a:lnSpc>
                <a:spcPts val="2000"/>
              </a:lnSpc>
              <a:spcBef>
                <a:spcPts val="6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二、參與計畫研發人員簡歷表</a:t>
            </a:r>
          </a:p>
          <a:p>
            <a:pPr marL="630238" lvl="1">
              <a:lnSpc>
                <a:spcPts val="2000"/>
              </a:lnSpc>
              <a:spcBef>
                <a:spcPts val="6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三、經費需求表</a:t>
            </a:r>
          </a:p>
          <a:p>
            <a:pPr marL="630238" lvl="1">
              <a:lnSpc>
                <a:spcPts val="2000"/>
              </a:lnSpc>
              <a:spcBef>
                <a:spcPts val="6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四、細項費用編列說明</a:t>
            </a:r>
          </a:p>
          <a:p>
            <a:pPr marL="630238" lvl="1">
              <a:lnSpc>
                <a:spcPts val="2000"/>
              </a:lnSpc>
              <a:spcBef>
                <a:spcPts val="6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五、預定</a:t>
            </a:r>
            <a:r>
              <a:rPr lang="zh-TW" altLang="en-US" kern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進度及查核點</a:t>
            </a:r>
            <a:endParaRPr lang="en-US" altLang="zh-TW" kern="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>
              <a:lnSpc>
                <a:spcPts val="2000"/>
              </a:lnSpc>
              <a:spcBef>
                <a:spcPts val="6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b="1" kern="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伍、附件</a:t>
            </a:r>
            <a:endParaRPr lang="en-US" altLang="zh-TW" b="1" kern="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538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838199" y="2766219"/>
            <a:ext cx="10888133" cy="1325563"/>
          </a:xfrm>
        </p:spPr>
        <p:txBody>
          <a:bodyPr>
            <a:normAutofit/>
          </a:bodyPr>
          <a:lstStyle/>
          <a:p>
            <a:pPr algn="l"/>
            <a:r>
              <a:rPr lang="zh-TW" altLang="en-US" sz="4800" b="1" spc="0" dirty="0">
                <a:solidFill>
                  <a:schemeClr val="tx1"/>
                </a:solidFill>
              </a:rPr>
              <a:t>參、實施</a:t>
            </a:r>
            <a:r>
              <a:rPr lang="zh-TW" altLang="en-US" sz="4800" b="1" spc="0" dirty="0" smtClean="0">
                <a:solidFill>
                  <a:schemeClr val="tx1"/>
                </a:solidFill>
              </a:rPr>
              <a:t>方式</a:t>
            </a:r>
            <a:endParaRPr lang="en-US" altLang="zh-TW" sz="4800" b="1" spc="0" dirty="0">
              <a:solidFill>
                <a:schemeClr val="tx1"/>
              </a:solidFill>
            </a:endParaRPr>
          </a:p>
        </p:txBody>
      </p:sp>
      <p:sp>
        <p:nvSpPr>
          <p:cNvPr id="5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9208805" y="6470440"/>
            <a:ext cx="2743200" cy="216000"/>
          </a:xfrm>
        </p:spPr>
        <p:txBody>
          <a:bodyPr/>
          <a:lstStyle/>
          <a:p>
            <a:fld id="{407B21C2-949F-497F-800F-16CFB5EA9C4C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38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21</a:t>
            </a:fld>
            <a:endParaRPr lang="zh-TW" altLang="en-US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609600" y="212493"/>
            <a:ext cx="10972800" cy="665397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chemeClr val="tx1"/>
                </a:solidFill>
              </a:rPr>
              <a:t>一</a:t>
            </a:r>
            <a:r>
              <a:rPr lang="zh-TW" altLang="en-US" dirty="0" smtClean="0">
                <a:solidFill>
                  <a:schemeClr val="tx1"/>
                </a:solidFill>
              </a:rPr>
              <a:t>、</a:t>
            </a:r>
            <a:r>
              <a:rPr lang="zh-TW" altLang="en-US" dirty="0">
                <a:solidFill>
                  <a:schemeClr val="tx1"/>
                </a:solidFill>
              </a:rPr>
              <a:t>實施架構與</a:t>
            </a:r>
            <a:r>
              <a:rPr lang="zh-TW" altLang="en-US" dirty="0" smtClean="0">
                <a:solidFill>
                  <a:schemeClr val="tx1"/>
                </a:solidFill>
              </a:rPr>
              <a:t>做法說明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6" name="文字版面配置區 2"/>
          <p:cNvSpPr txBox="1">
            <a:spLocks/>
          </p:cNvSpPr>
          <p:nvPr/>
        </p:nvSpPr>
        <p:spPr>
          <a:xfrm>
            <a:off x="619875" y="6470440"/>
            <a:ext cx="10972806" cy="38756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zh-TW" altLang="en-US" sz="15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*為</a:t>
            </a:r>
            <a:r>
              <a:rPr lang="zh-TW" altLang="en-US" sz="15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示意</a:t>
            </a:r>
            <a:r>
              <a:rPr lang="zh-TW" altLang="en-US" sz="15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範例，請依實際計畫工作內容填入工作名稱。</a:t>
            </a:r>
            <a:endParaRPr lang="zh-TW" altLang="en-US" sz="1500" dirty="0" smtClean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726234" y="877890"/>
            <a:ext cx="10604785" cy="5592550"/>
            <a:chOff x="667917" y="528206"/>
            <a:chExt cx="10856166" cy="5801587"/>
          </a:xfrm>
        </p:grpSpPr>
        <p:sp>
          <p:nvSpPr>
            <p:cNvPr id="8" name="矩形 7"/>
            <p:cNvSpPr/>
            <p:nvPr/>
          </p:nvSpPr>
          <p:spPr>
            <a:xfrm>
              <a:off x="1952763" y="874171"/>
              <a:ext cx="3450585" cy="6665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marL="444500" indent="-444500"/>
              <a:r>
                <a:rPr lang="en-US" altLang="zh-TW" b="1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A.</a:t>
              </a:r>
              <a:r>
                <a:rPr lang="zh-TW" altLang="en-US" b="1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分</a:t>
              </a:r>
              <a:r>
                <a:rPr lang="zh-TW" altLang="en-US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項</a:t>
              </a:r>
              <a:r>
                <a:rPr lang="zh-TW" altLang="en-US" b="1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名稱</a:t>
              </a:r>
              <a:endParaRPr lang="en-US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marL="444500" indent="-444500"/>
              <a:r>
                <a:rPr lang="en-US" altLang="zh-TW" sz="14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(</a:t>
              </a:r>
              <a:r>
                <a:rPr lang="zh-TW" altLang="zh-TW" sz="14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佔整體</a:t>
              </a:r>
              <a:r>
                <a:rPr lang="zh-TW" altLang="en-US" sz="14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經費比重</a:t>
              </a:r>
              <a:r>
                <a:rPr lang="en-US" altLang="zh-TW" sz="14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_____%)</a:t>
              </a:r>
              <a:endParaRPr lang="zh-TW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5766558" y="2127992"/>
              <a:ext cx="3450585" cy="3999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B1</a:t>
              </a:r>
              <a:r>
                <a:rPr lang="en-US" altLang="zh-TW" sz="16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.</a:t>
              </a:r>
              <a:r>
                <a:rPr lang="zh-TW" altLang="en-US" sz="16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子分項名稱</a:t>
              </a:r>
              <a:endParaRPr lang="zh-TW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106473" y="1207458"/>
              <a:ext cx="483082" cy="453122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lvl="0" algn="ctr"/>
              <a:r>
                <a:rPr lang="en-US" altLang="zh-TW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OOOOO</a:t>
              </a:r>
              <a:r>
                <a:rPr lang="en-US" altLang="zh-TW" sz="2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zh-TW" altLang="en-US" sz="2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計畫</a:t>
              </a:r>
              <a:endPara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cxnSp>
          <p:nvCxnSpPr>
            <p:cNvPr id="11" name="肘形接點 10"/>
            <p:cNvCxnSpPr>
              <a:stCxn id="10" idx="3"/>
              <a:endCxn id="8" idx="1"/>
            </p:cNvCxnSpPr>
            <p:nvPr/>
          </p:nvCxnSpPr>
          <p:spPr>
            <a:xfrm flipV="1">
              <a:off x="1589555" y="1207460"/>
              <a:ext cx="363208" cy="2265610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肘形接點 11"/>
            <p:cNvCxnSpPr>
              <a:stCxn id="20" idx="3"/>
              <a:endCxn id="9" idx="1"/>
            </p:cNvCxnSpPr>
            <p:nvPr/>
          </p:nvCxnSpPr>
          <p:spPr>
            <a:xfrm flipV="1">
              <a:off x="5403349" y="2327965"/>
              <a:ext cx="363210" cy="206230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矩形 12"/>
            <p:cNvSpPr/>
            <p:nvPr/>
          </p:nvSpPr>
          <p:spPr>
            <a:xfrm>
              <a:off x="1952763" y="3251765"/>
              <a:ext cx="3450585" cy="6665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marL="444500" indent="-444500"/>
              <a:r>
                <a:rPr lang="en-US" altLang="zh-TW" b="1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C.</a:t>
              </a:r>
              <a:r>
                <a:rPr lang="zh-TW" altLang="en-US" b="1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分</a:t>
              </a:r>
              <a:r>
                <a:rPr lang="zh-TW" altLang="en-US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項名稱</a:t>
              </a:r>
              <a:endParaRPr lang="en-US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marL="444500" indent="-444500"/>
              <a:r>
                <a:rPr lang="en-US" altLang="zh-TW" sz="14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(</a:t>
              </a:r>
              <a:r>
                <a:rPr lang="zh-TW" altLang="zh-TW" sz="14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佔整體</a:t>
              </a:r>
              <a:r>
                <a:rPr lang="zh-TW" altLang="en-US" sz="14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經費比重</a:t>
              </a:r>
              <a:r>
                <a:rPr lang="en-US" altLang="zh-TW" sz="14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_____%)</a:t>
              </a:r>
              <a:endParaRPr lang="zh-TW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5766558" y="528206"/>
              <a:ext cx="3450585" cy="3999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A1.</a:t>
              </a:r>
              <a:r>
                <a:rPr lang="zh-TW" altLang="en-US" sz="16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子</a:t>
              </a:r>
              <a:r>
                <a:rPr lang="zh-TW" altLang="en-US" sz="16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分項名稱</a:t>
              </a:r>
              <a:endParaRPr lang="zh-TW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5766558" y="3194515"/>
              <a:ext cx="3450585" cy="3999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C1</a:t>
              </a:r>
              <a:r>
                <a:rPr lang="en-US" altLang="zh-TW" sz="16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.</a:t>
              </a:r>
              <a:r>
                <a:rPr lang="zh-TW" altLang="en-US" sz="16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子分項名稱</a:t>
              </a:r>
              <a:endParaRPr lang="zh-TW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5766558" y="3727777"/>
              <a:ext cx="3450585" cy="3999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C2.</a:t>
              </a:r>
              <a:r>
                <a:rPr lang="zh-TW" altLang="en-US" sz="16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子分項名稱</a:t>
              </a:r>
              <a:endParaRPr lang="zh-TW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cxnSp>
          <p:nvCxnSpPr>
            <p:cNvPr id="17" name="肘形接點 16"/>
            <p:cNvCxnSpPr>
              <a:stCxn id="8" idx="3"/>
              <a:endCxn id="14" idx="1"/>
            </p:cNvCxnSpPr>
            <p:nvPr/>
          </p:nvCxnSpPr>
          <p:spPr>
            <a:xfrm flipV="1">
              <a:off x="5403349" y="728179"/>
              <a:ext cx="363210" cy="479280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肘形接點 17"/>
            <p:cNvCxnSpPr>
              <a:stCxn id="13" idx="3"/>
              <a:endCxn id="15" idx="1"/>
            </p:cNvCxnSpPr>
            <p:nvPr/>
          </p:nvCxnSpPr>
          <p:spPr>
            <a:xfrm flipV="1">
              <a:off x="5403349" y="3394489"/>
              <a:ext cx="363210" cy="190565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肘形接點 18"/>
            <p:cNvCxnSpPr>
              <a:stCxn id="13" idx="3"/>
              <a:endCxn id="16" idx="1"/>
            </p:cNvCxnSpPr>
            <p:nvPr/>
          </p:nvCxnSpPr>
          <p:spPr>
            <a:xfrm>
              <a:off x="5403349" y="3585054"/>
              <a:ext cx="363210" cy="342697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矩形 19"/>
            <p:cNvSpPr/>
            <p:nvPr/>
          </p:nvSpPr>
          <p:spPr>
            <a:xfrm>
              <a:off x="1952763" y="2200906"/>
              <a:ext cx="3450585" cy="6665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marL="444500" indent="-444500"/>
              <a:r>
                <a:rPr lang="en-US" altLang="zh-TW" b="1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B.</a:t>
              </a:r>
              <a:r>
                <a:rPr lang="zh-TW" altLang="en-US" b="1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分</a:t>
              </a:r>
              <a:r>
                <a:rPr lang="zh-TW" altLang="en-US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項名稱</a:t>
              </a:r>
              <a:endParaRPr lang="en-US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marL="444500" indent="-444500"/>
              <a:r>
                <a:rPr lang="en-US" altLang="zh-TW" sz="14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(</a:t>
              </a:r>
              <a:r>
                <a:rPr lang="zh-TW" altLang="zh-TW" sz="14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佔整體</a:t>
              </a:r>
              <a:r>
                <a:rPr lang="zh-TW" altLang="en-US" sz="14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經費比重</a:t>
              </a:r>
              <a:r>
                <a:rPr lang="en-US" altLang="zh-TW" sz="14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_____%)</a:t>
              </a:r>
              <a:endParaRPr lang="zh-TW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cxnSp>
          <p:nvCxnSpPr>
            <p:cNvPr id="21" name="肘形接點 20"/>
            <p:cNvCxnSpPr>
              <a:stCxn id="10" idx="3"/>
              <a:endCxn id="20" idx="1"/>
            </p:cNvCxnSpPr>
            <p:nvPr/>
          </p:nvCxnSpPr>
          <p:spPr>
            <a:xfrm flipV="1">
              <a:off x="1589555" y="2534195"/>
              <a:ext cx="363208" cy="938875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5766558" y="1061468"/>
              <a:ext cx="3450585" cy="3999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A2.</a:t>
              </a:r>
              <a:r>
                <a:rPr lang="zh-TW" altLang="en-US" sz="16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子分項名稱</a:t>
              </a:r>
              <a:endParaRPr lang="zh-TW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cxnSp>
          <p:nvCxnSpPr>
            <p:cNvPr id="23" name="肘形接點 22"/>
            <p:cNvCxnSpPr>
              <a:stCxn id="8" idx="3"/>
              <a:endCxn id="22" idx="1"/>
            </p:cNvCxnSpPr>
            <p:nvPr/>
          </p:nvCxnSpPr>
          <p:spPr>
            <a:xfrm>
              <a:off x="5403349" y="1207459"/>
              <a:ext cx="363210" cy="53982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矩形 23"/>
            <p:cNvSpPr/>
            <p:nvPr/>
          </p:nvSpPr>
          <p:spPr>
            <a:xfrm>
              <a:off x="5766558" y="1594730"/>
              <a:ext cx="3450585" cy="3999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A3.</a:t>
              </a:r>
              <a:r>
                <a:rPr lang="zh-TW" altLang="en-US" sz="16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子分項名稱</a:t>
              </a:r>
              <a:endParaRPr lang="zh-TW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cxnSp>
          <p:nvCxnSpPr>
            <p:cNvPr id="25" name="肘形接點 24"/>
            <p:cNvCxnSpPr>
              <a:stCxn id="8" idx="3"/>
              <a:endCxn id="24" idx="1"/>
            </p:cNvCxnSpPr>
            <p:nvPr/>
          </p:nvCxnSpPr>
          <p:spPr>
            <a:xfrm>
              <a:off x="5403349" y="1207459"/>
              <a:ext cx="363210" cy="587244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矩形 25"/>
            <p:cNvSpPr/>
            <p:nvPr/>
          </p:nvSpPr>
          <p:spPr>
            <a:xfrm>
              <a:off x="5766558" y="2661254"/>
              <a:ext cx="3450585" cy="3999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B2.</a:t>
              </a:r>
              <a:r>
                <a:rPr lang="zh-TW" altLang="en-US" sz="16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子分項名稱</a:t>
              </a:r>
              <a:endParaRPr lang="zh-TW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cxnSp>
          <p:nvCxnSpPr>
            <p:cNvPr id="27" name="肘形接點 26"/>
            <p:cNvCxnSpPr>
              <a:stCxn id="20" idx="3"/>
              <a:endCxn id="26" idx="1"/>
            </p:cNvCxnSpPr>
            <p:nvPr/>
          </p:nvCxnSpPr>
          <p:spPr>
            <a:xfrm>
              <a:off x="5403349" y="2534195"/>
              <a:ext cx="363210" cy="327032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肘形接點 27"/>
            <p:cNvCxnSpPr>
              <a:stCxn id="10" idx="3"/>
              <a:endCxn id="13" idx="1"/>
            </p:cNvCxnSpPr>
            <p:nvPr/>
          </p:nvCxnSpPr>
          <p:spPr>
            <a:xfrm>
              <a:off x="1589555" y="3473070"/>
              <a:ext cx="363208" cy="111984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矩形 28"/>
            <p:cNvSpPr/>
            <p:nvPr/>
          </p:nvSpPr>
          <p:spPr>
            <a:xfrm>
              <a:off x="5766558" y="4261039"/>
              <a:ext cx="3450585" cy="3999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D1.</a:t>
              </a:r>
              <a:r>
                <a:rPr lang="zh-TW" altLang="en-US" sz="16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子分項名稱</a:t>
              </a:r>
              <a:endParaRPr lang="zh-TW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cxnSp>
          <p:nvCxnSpPr>
            <p:cNvPr id="30" name="肘形接點 29"/>
            <p:cNvCxnSpPr>
              <a:stCxn id="31" idx="3"/>
              <a:endCxn id="29" idx="1"/>
            </p:cNvCxnSpPr>
            <p:nvPr/>
          </p:nvCxnSpPr>
          <p:spPr>
            <a:xfrm flipV="1">
              <a:off x="5403349" y="4461012"/>
              <a:ext cx="363210" cy="201739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矩形 30"/>
            <p:cNvSpPr/>
            <p:nvPr/>
          </p:nvSpPr>
          <p:spPr>
            <a:xfrm>
              <a:off x="1952763" y="4329462"/>
              <a:ext cx="3450585" cy="6665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marL="444500" indent="-444500"/>
              <a:r>
                <a:rPr lang="en-US" altLang="zh-TW" b="1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D.</a:t>
              </a:r>
              <a:r>
                <a:rPr lang="zh-TW" altLang="en-US" b="1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分</a:t>
              </a:r>
              <a:r>
                <a:rPr lang="zh-TW" altLang="en-US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項名稱</a:t>
              </a:r>
              <a:endParaRPr lang="en-US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marL="444500" indent="-444500"/>
              <a:r>
                <a:rPr lang="en-US" altLang="zh-TW" sz="14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(</a:t>
              </a:r>
              <a:r>
                <a:rPr lang="zh-TW" altLang="zh-TW" sz="14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佔整體</a:t>
              </a:r>
              <a:r>
                <a:rPr lang="zh-TW" altLang="en-US" sz="14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經費比重</a:t>
              </a:r>
              <a:r>
                <a:rPr lang="en-US" altLang="zh-TW" sz="14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_____%)</a:t>
              </a:r>
              <a:endParaRPr lang="zh-TW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cxnSp>
          <p:nvCxnSpPr>
            <p:cNvPr id="32" name="肘形接點 31"/>
            <p:cNvCxnSpPr>
              <a:stCxn id="10" idx="3"/>
              <a:endCxn id="31" idx="1"/>
            </p:cNvCxnSpPr>
            <p:nvPr/>
          </p:nvCxnSpPr>
          <p:spPr>
            <a:xfrm>
              <a:off x="1589555" y="3473070"/>
              <a:ext cx="363208" cy="1189681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矩形 32"/>
            <p:cNvSpPr/>
            <p:nvPr/>
          </p:nvSpPr>
          <p:spPr>
            <a:xfrm>
              <a:off x="5766558" y="4794301"/>
              <a:ext cx="3450585" cy="3999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D2.</a:t>
              </a:r>
              <a:r>
                <a:rPr lang="zh-TW" altLang="en-US" sz="16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子分項名稱</a:t>
              </a:r>
              <a:endParaRPr lang="zh-TW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cxnSp>
          <p:nvCxnSpPr>
            <p:cNvPr id="34" name="肘形接點 33"/>
            <p:cNvCxnSpPr>
              <a:stCxn id="31" idx="3"/>
              <a:endCxn id="33" idx="1"/>
            </p:cNvCxnSpPr>
            <p:nvPr/>
          </p:nvCxnSpPr>
          <p:spPr>
            <a:xfrm>
              <a:off x="5403349" y="4662751"/>
              <a:ext cx="363210" cy="331523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矩形 34"/>
            <p:cNvSpPr/>
            <p:nvPr/>
          </p:nvSpPr>
          <p:spPr>
            <a:xfrm>
              <a:off x="667917" y="5806573"/>
              <a:ext cx="136019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44500" indent="-444500" algn="ctr"/>
              <a:r>
                <a:rPr lang="zh-TW" altLang="en-US" sz="14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整體經費比</a:t>
              </a:r>
              <a:r>
                <a:rPr lang="zh-TW" altLang="zh-TW" sz="14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重</a:t>
              </a:r>
              <a:r>
                <a:rPr lang="en-US" altLang="zh-TW" sz="14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100%</a:t>
              </a:r>
              <a:endPara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36" name="Text Box 16"/>
            <p:cNvSpPr txBox="1">
              <a:spLocks noChangeArrowheads="1"/>
            </p:cNvSpPr>
            <p:nvPr/>
          </p:nvSpPr>
          <p:spPr bwMode="auto">
            <a:xfrm>
              <a:off x="9453732" y="528206"/>
              <a:ext cx="2070351" cy="399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72000" tIns="0" rIns="36000" bIns="0" anchor="ctr" anchorCtr="0">
              <a:noAutofit/>
            </a:bodyPr>
            <a:lstStyle/>
            <a:p>
              <a:r>
                <a:rPr lang="zh-TW" altLang="en-US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經費比重：</a:t>
              </a:r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_____</a:t>
              </a:r>
              <a:r>
                <a:rPr lang="en-US" altLang="zh-TW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%</a:t>
              </a:r>
            </a:p>
            <a:p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執行</a:t>
              </a:r>
              <a:r>
                <a:rPr lang="zh-TW" altLang="en-US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單位：</a:t>
              </a:r>
              <a:r>
                <a:rPr lang="en-US" altLang="zh-TW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_____</a:t>
              </a:r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_____</a:t>
              </a:r>
              <a:endParaRPr lang="zh-TW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37" name="Text Box 16"/>
            <p:cNvSpPr txBox="1">
              <a:spLocks noChangeArrowheads="1"/>
            </p:cNvSpPr>
            <p:nvPr/>
          </p:nvSpPr>
          <p:spPr bwMode="auto">
            <a:xfrm>
              <a:off x="9453732" y="1060736"/>
              <a:ext cx="2070351" cy="399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72000" tIns="0" rIns="36000" bIns="0" anchor="ctr" anchorCtr="0">
              <a:noAutofit/>
            </a:bodyPr>
            <a:lstStyle/>
            <a:p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經費比重：</a:t>
              </a:r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_____</a:t>
              </a:r>
              <a:r>
                <a:rPr lang="en-US" altLang="zh-TW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%</a:t>
              </a:r>
            </a:p>
            <a:p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執行</a:t>
              </a:r>
              <a:r>
                <a:rPr lang="zh-TW" altLang="en-US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單位：</a:t>
              </a:r>
              <a:r>
                <a:rPr lang="en-US" altLang="zh-TW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_____</a:t>
              </a:r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_____</a:t>
              </a:r>
              <a:endParaRPr lang="zh-TW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38" name="Text Box 16"/>
            <p:cNvSpPr txBox="1">
              <a:spLocks noChangeArrowheads="1"/>
            </p:cNvSpPr>
            <p:nvPr/>
          </p:nvSpPr>
          <p:spPr bwMode="auto">
            <a:xfrm>
              <a:off x="9453732" y="1593265"/>
              <a:ext cx="2070351" cy="399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72000" tIns="0" rIns="36000" bIns="0" anchor="ctr" anchorCtr="0">
              <a:noAutofit/>
            </a:bodyPr>
            <a:lstStyle/>
            <a:p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經費比重：</a:t>
              </a:r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_____</a:t>
              </a:r>
              <a:r>
                <a:rPr lang="en-US" altLang="zh-TW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%</a:t>
              </a:r>
            </a:p>
            <a:p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執行</a:t>
              </a:r>
              <a:r>
                <a:rPr lang="zh-TW" altLang="en-US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單位：</a:t>
              </a:r>
              <a:r>
                <a:rPr lang="en-US" altLang="zh-TW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_____</a:t>
              </a:r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_____</a:t>
              </a:r>
              <a:endParaRPr lang="zh-TW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39" name="Text Box 16"/>
            <p:cNvSpPr txBox="1">
              <a:spLocks noChangeArrowheads="1"/>
            </p:cNvSpPr>
            <p:nvPr/>
          </p:nvSpPr>
          <p:spPr bwMode="auto">
            <a:xfrm>
              <a:off x="9453732" y="2125795"/>
              <a:ext cx="2070351" cy="399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72000" tIns="0" rIns="36000" bIns="0" anchor="ctr" anchorCtr="0">
              <a:noAutofit/>
            </a:bodyPr>
            <a:lstStyle/>
            <a:p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經費比重：</a:t>
              </a:r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_____</a:t>
              </a:r>
              <a:r>
                <a:rPr lang="en-US" altLang="zh-TW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%</a:t>
              </a:r>
            </a:p>
            <a:p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執行</a:t>
              </a:r>
              <a:r>
                <a:rPr lang="zh-TW" altLang="en-US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單位：</a:t>
              </a:r>
              <a:r>
                <a:rPr lang="en-US" altLang="zh-TW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_____</a:t>
              </a:r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_____</a:t>
              </a:r>
              <a:endParaRPr lang="zh-TW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40" name="Text Box 16"/>
            <p:cNvSpPr txBox="1">
              <a:spLocks noChangeArrowheads="1"/>
            </p:cNvSpPr>
            <p:nvPr/>
          </p:nvSpPr>
          <p:spPr bwMode="auto">
            <a:xfrm>
              <a:off x="9453732" y="2658324"/>
              <a:ext cx="2070351" cy="399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72000" tIns="0" rIns="36000" bIns="0" anchor="ctr" anchorCtr="0">
              <a:noAutofit/>
            </a:bodyPr>
            <a:lstStyle/>
            <a:p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經費比重：</a:t>
              </a:r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_____</a:t>
              </a:r>
              <a:r>
                <a:rPr lang="en-US" altLang="zh-TW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%</a:t>
              </a:r>
            </a:p>
            <a:p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執行</a:t>
              </a:r>
              <a:r>
                <a:rPr lang="zh-TW" altLang="en-US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單位：</a:t>
              </a:r>
              <a:r>
                <a:rPr lang="en-US" altLang="zh-TW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_____</a:t>
              </a:r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_____</a:t>
              </a:r>
              <a:endParaRPr lang="zh-TW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41" name="Text Box 16"/>
            <p:cNvSpPr txBox="1">
              <a:spLocks noChangeArrowheads="1"/>
            </p:cNvSpPr>
            <p:nvPr/>
          </p:nvSpPr>
          <p:spPr bwMode="auto">
            <a:xfrm>
              <a:off x="9453732" y="3190854"/>
              <a:ext cx="2070351" cy="399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72000" tIns="0" rIns="36000" bIns="0" anchor="ctr" anchorCtr="0">
              <a:noAutofit/>
            </a:bodyPr>
            <a:lstStyle/>
            <a:p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經費比重：</a:t>
              </a:r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_____</a:t>
              </a:r>
              <a:r>
                <a:rPr lang="en-US" altLang="zh-TW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%</a:t>
              </a:r>
            </a:p>
            <a:p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執行</a:t>
              </a:r>
              <a:r>
                <a:rPr lang="zh-TW" altLang="en-US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單位：</a:t>
              </a:r>
              <a:r>
                <a:rPr lang="en-US" altLang="zh-TW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_____</a:t>
              </a:r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_____</a:t>
              </a:r>
              <a:endParaRPr lang="zh-TW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42" name="Text Box 16"/>
            <p:cNvSpPr txBox="1">
              <a:spLocks noChangeArrowheads="1"/>
            </p:cNvSpPr>
            <p:nvPr/>
          </p:nvSpPr>
          <p:spPr bwMode="auto">
            <a:xfrm>
              <a:off x="9453732" y="3723383"/>
              <a:ext cx="2070351" cy="399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72000" tIns="0" rIns="36000" bIns="0" anchor="ctr" anchorCtr="0">
              <a:noAutofit/>
            </a:bodyPr>
            <a:lstStyle/>
            <a:p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經費比重：</a:t>
              </a:r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_____</a:t>
              </a:r>
              <a:r>
                <a:rPr lang="en-US" altLang="zh-TW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%</a:t>
              </a:r>
            </a:p>
            <a:p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執行</a:t>
              </a:r>
              <a:r>
                <a:rPr lang="zh-TW" altLang="en-US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單位：</a:t>
              </a:r>
              <a:r>
                <a:rPr lang="en-US" altLang="zh-TW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_____</a:t>
              </a:r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_____</a:t>
              </a:r>
              <a:endParaRPr lang="zh-TW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43" name="Text Box 16"/>
            <p:cNvSpPr txBox="1">
              <a:spLocks noChangeArrowheads="1"/>
            </p:cNvSpPr>
            <p:nvPr/>
          </p:nvSpPr>
          <p:spPr bwMode="auto">
            <a:xfrm>
              <a:off x="9453732" y="4255913"/>
              <a:ext cx="2070351" cy="399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72000" tIns="0" rIns="36000" bIns="0" anchor="ctr" anchorCtr="0">
              <a:noAutofit/>
            </a:bodyPr>
            <a:lstStyle/>
            <a:p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經費比重：</a:t>
              </a:r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_____</a:t>
              </a:r>
              <a:r>
                <a:rPr lang="en-US" altLang="zh-TW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%</a:t>
              </a:r>
            </a:p>
            <a:p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執行</a:t>
              </a:r>
              <a:r>
                <a:rPr lang="zh-TW" altLang="en-US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單位：</a:t>
              </a:r>
              <a:r>
                <a:rPr lang="en-US" altLang="zh-TW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_____</a:t>
              </a:r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_____</a:t>
              </a:r>
              <a:endParaRPr lang="zh-TW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44" name="Text Box 16"/>
            <p:cNvSpPr txBox="1">
              <a:spLocks noChangeArrowheads="1"/>
            </p:cNvSpPr>
            <p:nvPr/>
          </p:nvSpPr>
          <p:spPr bwMode="auto">
            <a:xfrm>
              <a:off x="9453732" y="4788444"/>
              <a:ext cx="2070351" cy="399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72000" tIns="0" rIns="36000" bIns="0" anchor="ctr" anchorCtr="0">
              <a:noAutofit/>
            </a:bodyPr>
            <a:lstStyle/>
            <a:p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經費比重：</a:t>
              </a:r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_____</a:t>
              </a:r>
              <a:r>
                <a:rPr lang="en-US" altLang="zh-TW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%</a:t>
              </a:r>
            </a:p>
            <a:p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執行</a:t>
              </a:r>
              <a:r>
                <a:rPr lang="zh-TW" altLang="en-US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單位：</a:t>
              </a:r>
              <a:r>
                <a:rPr lang="en-US" altLang="zh-TW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_____</a:t>
              </a:r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_____</a:t>
              </a:r>
              <a:endParaRPr lang="zh-TW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5766558" y="5336970"/>
              <a:ext cx="3450585" cy="3999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E1.</a:t>
              </a:r>
              <a:r>
                <a:rPr lang="zh-TW" altLang="en-US" sz="16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期中預期</a:t>
              </a:r>
              <a:r>
                <a:rPr lang="zh-TW" altLang="en-US" sz="16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效益</a:t>
              </a:r>
              <a:endParaRPr lang="zh-TW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cxnSp>
          <p:nvCxnSpPr>
            <p:cNvPr id="47" name="肘形接點 46"/>
            <p:cNvCxnSpPr>
              <a:stCxn id="48" idx="3"/>
              <a:endCxn id="45" idx="1"/>
            </p:cNvCxnSpPr>
            <p:nvPr/>
          </p:nvCxnSpPr>
          <p:spPr>
            <a:xfrm flipV="1">
              <a:off x="5403349" y="5536943"/>
              <a:ext cx="363210" cy="201739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矩形 47"/>
            <p:cNvSpPr/>
            <p:nvPr/>
          </p:nvSpPr>
          <p:spPr>
            <a:xfrm>
              <a:off x="1952763" y="5405393"/>
              <a:ext cx="3450585" cy="6665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marL="444500" indent="-444500"/>
              <a:r>
                <a:rPr lang="en-US" altLang="zh-TW" b="1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E.</a:t>
              </a:r>
              <a:r>
                <a:rPr lang="zh-TW" altLang="en-US" b="1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預期效益</a:t>
              </a:r>
              <a:r>
                <a:rPr lang="en-US" altLang="zh-TW" b="1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(</a:t>
              </a:r>
              <a:r>
                <a:rPr lang="zh-TW" altLang="en-US" b="1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此分項不得刪除</a:t>
              </a:r>
              <a:r>
                <a:rPr lang="en-US" altLang="zh-TW" b="1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)</a:t>
              </a:r>
              <a:endParaRPr lang="en-US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marL="444500" indent="-444500"/>
              <a:r>
                <a:rPr lang="en-US" altLang="zh-TW" sz="14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(</a:t>
              </a:r>
              <a:r>
                <a:rPr lang="zh-TW" altLang="zh-TW" sz="14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佔整體</a:t>
              </a:r>
              <a:r>
                <a:rPr lang="zh-TW" altLang="en-US" sz="14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經費</a:t>
              </a:r>
              <a:r>
                <a:rPr lang="zh-TW" altLang="en-US" sz="14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比重</a:t>
              </a:r>
              <a:r>
                <a:rPr lang="en-US" altLang="zh-TW" sz="14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20%)</a:t>
              </a:r>
              <a:endParaRPr lang="zh-TW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5766558" y="5870232"/>
              <a:ext cx="3450585" cy="3999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E2.</a:t>
              </a:r>
              <a:r>
                <a:rPr lang="zh-TW" altLang="en-US" sz="16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期末預期效益</a:t>
              </a:r>
              <a:endParaRPr lang="zh-TW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cxnSp>
          <p:nvCxnSpPr>
            <p:cNvPr id="50" name="肘形接點 49"/>
            <p:cNvCxnSpPr>
              <a:stCxn id="48" idx="3"/>
              <a:endCxn id="49" idx="1"/>
            </p:cNvCxnSpPr>
            <p:nvPr/>
          </p:nvCxnSpPr>
          <p:spPr>
            <a:xfrm>
              <a:off x="5403349" y="5738682"/>
              <a:ext cx="363210" cy="331523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 Box 16"/>
            <p:cNvSpPr txBox="1">
              <a:spLocks noChangeArrowheads="1"/>
            </p:cNvSpPr>
            <p:nvPr/>
          </p:nvSpPr>
          <p:spPr bwMode="auto">
            <a:xfrm>
              <a:off x="9453732" y="5331844"/>
              <a:ext cx="2070351" cy="399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72000" tIns="0" rIns="36000" bIns="0" anchor="ctr" anchorCtr="0">
              <a:noAutofit/>
            </a:bodyPr>
            <a:lstStyle/>
            <a:p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經費比重</a:t>
              </a:r>
              <a:r>
                <a:rPr lang="zh-TW" altLang="en-US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：</a:t>
              </a:r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_____</a:t>
              </a:r>
              <a:r>
                <a:rPr lang="en-US" altLang="zh-TW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%</a:t>
              </a:r>
            </a:p>
            <a:p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執行</a:t>
              </a:r>
              <a:r>
                <a:rPr lang="zh-TW" altLang="en-US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單位：</a:t>
              </a:r>
              <a:r>
                <a:rPr lang="en-US" altLang="zh-TW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_____</a:t>
              </a:r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_____</a:t>
              </a:r>
              <a:endParaRPr lang="zh-TW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52" name="Text Box 16"/>
            <p:cNvSpPr txBox="1">
              <a:spLocks noChangeArrowheads="1"/>
            </p:cNvSpPr>
            <p:nvPr/>
          </p:nvSpPr>
          <p:spPr bwMode="auto">
            <a:xfrm>
              <a:off x="9453732" y="5864375"/>
              <a:ext cx="2070351" cy="399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72000" tIns="0" rIns="36000" bIns="0" anchor="ctr" anchorCtr="0">
              <a:noAutofit/>
            </a:bodyPr>
            <a:lstStyle/>
            <a:p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經費比重</a:t>
              </a:r>
              <a:r>
                <a:rPr lang="zh-TW" altLang="en-US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：</a:t>
              </a:r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_____</a:t>
              </a:r>
              <a:r>
                <a:rPr lang="en-US" altLang="zh-TW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%</a:t>
              </a:r>
            </a:p>
            <a:p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執行</a:t>
              </a:r>
              <a:r>
                <a:rPr lang="zh-TW" altLang="en-US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單位：</a:t>
              </a:r>
              <a:r>
                <a:rPr lang="en-US" altLang="zh-TW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_____</a:t>
              </a:r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_____</a:t>
              </a:r>
              <a:endParaRPr lang="zh-TW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cxnSp>
          <p:nvCxnSpPr>
            <p:cNvPr id="53" name="肘形接點 52"/>
            <p:cNvCxnSpPr>
              <a:stCxn id="10" idx="3"/>
              <a:endCxn id="48" idx="1"/>
            </p:cNvCxnSpPr>
            <p:nvPr/>
          </p:nvCxnSpPr>
          <p:spPr>
            <a:xfrm>
              <a:off x="1589555" y="3473070"/>
              <a:ext cx="363208" cy="2265612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9414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</a:rPr>
              <a:t>一</a:t>
            </a:r>
            <a:r>
              <a:rPr lang="en-US" altLang="zh-TW" dirty="0" smtClean="0">
                <a:solidFill>
                  <a:schemeClr val="tx1"/>
                </a:solidFill>
              </a:rPr>
              <a:t>)</a:t>
            </a:r>
            <a:r>
              <a:rPr lang="zh-TW" altLang="en-US" dirty="0" smtClean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A</a:t>
            </a:r>
            <a:r>
              <a:rPr lang="zh-TW" altLang="en-US" dirty="0" smtClean="0">
                <a:solidFill>
                  <a:schemeClr val="tx1"/>
                </a:solidFill>
              </a:rPr>
              <a:t>分項及子分項工作作法說明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22</a:t>
            </a:fld>
            <a:endParaRPr lang="zh-TW" altLang="en-US"/>
          </a:p>
        </p:txBody>
      </p:sp>
      <p:sp>
        <p:nvSpPr>
          <p:cNvPr id="42" name="矩形 41"/>
          <p:cNvSpPr/>
          <p:nvPr/>
        </p:nvSpPr>
        <p:spPr>
          <a:xfrm>
            <a:off x="6707926" y="5713310"/>
            <a:ext cx="4874474" cy="757130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提醒</a:t>
            </a:r>
            <a:r>
              <a:rPr lang="zh-TW" altLang="en-US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sz="1800" b="1" i="0" u="none" strike="noStrike" kern="1200" cap="none" spc="0" baseline="0" dirty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0" indent="-285750">
              <a:lnSpc>
                <a:spcPct val="120000"/>
              </a:lnSpc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提案廠商可自行新增</a:t>
            </a:r>
            <a:r>
              <a:rPr lang="zh-TW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或減少分</a:t>
            </a:r>
            <a:r>
              <a:rPr lang="zh-TW" altLang="en-US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</a:t>
            </a:r>
            <a:r>
              <a:rPr lang="zh-TW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工作數量。</a:t>
            </a:r>
            <a:endParaRPr lang="zh-TW" sz="1800" b="1" i="0" u="none" strike="noStrike" kern="1200" cap="none" spc="0" baseline="0" dirty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247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</a:rPr>
              <a:t>二</a:t>
            </a:r>
            <a:r>
              <a:rPr lang="en-US" altLang="zh-TW" dirty="0" smtClean="0">
                <a:solidFill>
                  <a:schemeClr val="tx1"/>
                </a:solidFill>
              </a:rPr>
              <a:t>)</a:t>
            </a:r>
            <a:r>
              <a:rPr lang="zh-TW" altLang="en-US" dirty="0" smtClean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B</a:t>
            </a:r>
            <a:r>
              <a:rPr lang="zh-TW" altLang="en-US" dirty="0" smtClean="0">
                <a:solidFill>
                  <a:schemeClr val="tx1"/>
                </a:solidFill>
              </a:rPr>
              <a:t>分</a:t>
            </a:r>
            <a:r>
              <a:rPr lang="zh-TW" altLang="en-US" dirty="0">
                <a:solidFill>
                  <a:schemeClr val="tx1"/>
                </a:solidFill>
              </a:rPr>
              <a:t>項及子分項工作</a:t>
            </a:r>
            <a:r>
              <a:rPr lang="zh-TW" altLang="en-US" dirty="0" smtClean="0">
                <a:solidFill>
                  <a:schemeClr val="tx1"/>
                </a:solidFill>
              </a:rPr>
              <a:t>作法說明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23</a:t>
            </a:fld>
            <a:endParaRPr lang="zh-TW" altLang="en-US"/>
          </a:p>
        </p:txBody>
      </p:sp>
      <p:sp>
        <p:nvSpPr>
          <p:cNvPr id="42" name="矩形 41"/>
          <p:cNvSpPr/>
          <p:nvPr/>
        </p:nvSpPr>
        <p:spPr>
          <a:xfrm>
            <a:off x="6707926" y="5713310"/>
            <a:ext cx="4874474" cy="757130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提醒</a:t>
            </a:r>
            <a:r>
              <a:rPr lang="zh-TW" altLang="en-US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sz="1800" b="1" i="0" u="none" strike="noStrike" kern="1200" cap="none" spc="0" baseline="0" dirty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0" indent="-285750">
              <a:lnSpc>
                <a:spcPct val="120000"/>
              </a:lnSpc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提案廠商可自行新增</a:t>
            </a:r>
            <a:r>
              <a:rPr lang="zh-TW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或減少分</a:t>
            </a:r>
            <a:r>
              <a:rPr lang="zh-TW" altLang="en-US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</a:t>
            </a:r>
            <a:r>
              <a:rPr lang="zh-TW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工作數量。</a:t>
            </a:r>
            <a:endParaRPr lang="zh-TW" sz="1800" b="1" i="0" u="none" strike="noStrike" kern="1200" cap="none" spc="0" baseline="0" dirty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159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</a:rPr>
              <a:t>三</a:t>
            </a:r>
            <a:r>
              <a:rPr lang="en-US" altLang="zh-TW" dirty="0" smtClean="0">
                <a:solidFill>
                  <a:schemeClr val="tx1"/>
                </a:solidFill>
              </a:rPr>
              <a:t>)</a:t>
            </a:r>
            <a:r>
              <a:rPr lang="zh-TW" altLang="en-US" dirty="0" smtClean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C</a:t>
            </a:r>
            <a:r>
              <a:rPr lang="zh-TW" altLang="en-US" dirty="0" smtClean="0">
                <a:solidFill>
                  <a:schemeClr val="tx1"/>
                </a:solidFill>
              </a:rPr>
              <a:t>分</a:t>
            </a:r>
            <a:r>
              <a:rPr lang="zh-TW" altLang="en-US" dirty="0">
                <a:solidFill>
                  <a:schemeClr val="tx1"/>
                </a:solidFill>
              </a:rPr>
              <a:t>項及子分項工作</a:t>
            </a:r>
            <a:r>
              <a:rPr lang="zh-TW" altLang="en-US" dirty="0" smtClean="0">
                <a:solidFill>
                  <a:schemeClr val="tx1"/>
                </a:solidFill>
              </a:rPr>
              <a:t>作法說明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24</a:t>
            </a:fld>
            <a:endParaRPr lang="zh-TW" altLang="en-US"/>
          </a:p>
        </p:txBody>
      </p:sp>
      <p:sp>
        <p:nvSpPr>
          <p:cNvPr id="42" name="矩形 41"/>
          <p:cNvSpPr/>
          <p:nvPr/>
        </p:nvSpPr>
        <p:spPr>
          <a:xfrm>
            <a:off x="6707926" y="5713310"/>
            <a:ext cx="4874474" cy="757130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提醒</a:t>
            </a:r>
            <a:r>
              <a:rPr lang="zh-TW" altLang="en-US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sz="1800" b="1" i="0" u="none" strike="noStrike" kern="1200" cap="none" spc="0" baseline="0" dirty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0" indent="-285750">
              <a:lnSpc>
                <a:spcPct val="120000"/>
              </a:lnSpc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提案廠商可自行新增</a:t>
            </a:r>
            <a:r>
              <a:rPr lang="zh-TW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或減少分</a:t>
            </a:r>
            <a:r>
              <a:rPr lang="zh-TW" altLang="en-US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</a:t>
            </a:r>
            <a:r>
              <a:rPr lang="zh-TW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工作數量。</a:t>
            </a:r>
            <a:endParaRPr lang="zh-TW" sz="1800" b="1" i="0" u="none" strike="noStrike" kern="1200" cap="none" spc="0" baseline="0" dirty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194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>
                <a:solidFill>
                  <a:schemeClr val="tx1"/>
                </a:solidFill>
              </a:rPr>
              <a:t>(</a:t>
            </a:r>
            <a:r>
              <a:rPr lang="zh-TW" altLang="en-US" sz="4000" dirty="0">
                <a:solidFill>
                  <a:schemeClr val="tx1"/>
                </a:solidFill>
              </a:rPr>
              <a:t>四</a:t>
            </a:r>
            <a:r>
              <a:rPr lang="en-US" altLang="zh-TW" sz="4000" dirty="0">
                <a:solidFill>
                  <a:schemeClr val="tx1"/>
                </a:solidFill>
              </a:rPr>
              <a:t>)</a:t>
            </a:r>
            <a:r>
              <a:rPr lang="zh-TW" altLang="en-US" sz="4000" dirty="0">
                <a:solidFill>
                  <a:schemeClr val="tx1"/>
                </a:solidFill>
              </a:rPr>
              <a:t> </a:t>
            </a:r>
            <a:r>
              <a:rPr lang="en-US" altLang="zh-TW" sz="4000" dirty="0">
                <a:solidFill>
                  <a:schemeClr val="tx1"/>
                </a:solidFill>
              </a:rPr>
              <a:t>D</a:t>
            </a:r>
            <a:r>
              <a:rPr lang="zh-TW" altLang="en-US" sz="4000" dirty="0">
                <a:solidFill>
                  <a:schemeClr val="tx1"/>
                </a:solidFill>
              </a:rPr>
              <a:t>分項及子分項工作作法說明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25</a:t>
            </a:fld>
            <a:endParaRPr lang="zh-TW" altLang="en-US"/>
          </a:p>
        </p:txBody>
      </p:sp>
      <p:sp>
        <p:nvSpPr>
          <p:cNvPr id="42" name="矩形 41"/>
          <p:cNvSpPr/>
          <p:nvPr/>
        </p:nvSpPr>
        <p:spPr>
          <a:xfrm>
            <a:off x="6707926" y="5713310"/>
            <a:ext cx="4874474" cy="757130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提醒</a:t>
            </a:r>
            <a:r>
              <a:rPr lang="zh-TW" altLang="en-US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sz="1800" b="1" i="0" u="none" strike="noStrike" kern="1200" cap="none" spc="0" baseline="0" dirty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0" indent="-285750">
              <a:lnSpc>
                <a:spcPct val="120000"/>
              </a:lnSpc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提案廠商可自行新增</a:t>
            </a:r>
            <a:r>
              <a:rPr lang="zh-TW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或減少分</a:t>
            </a:r>
            <a:r>
              <a:rPr lang="zh-TW" altLang="en-US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</a:t>
            </a:r>
            <a:r>
              <a:rPr lang="zh-TW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工作數量。</a:t>
            </a:r>
            <a:endParaRPr lang="zh-TW" sz="1800" b="1" i="0" u="none" strike="noStrike" kern="1200" cap="none" spc="0" baseline="0" dirty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382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>
                <a:solidFill>
                  <a:schemeClr val="tx1"/>
                </a:solidFill>
              </a:rPr>
              <a:t>(</a:t>
            </a:r>
            <a:r>
              <a:rPr lang="zh-TW" altLang="en-US" sz="4000" dirty="0">
                <a:solidFill>
                  <a:schemeClr val="tx1"/>
                </a:solidFill>
              </a:rPr>
              <a:t>五</a:t>
            </a:r>
            <a:r>
              <a:rPr lang="en-US" altLang="zh-TW" sz="4000" dirty="0">
                <a:solidFill>
                  <a:schemeClr val="tx1"/>
                </a:solidFill>
              </a:rPr>
              <a:t>)</a:t>
            </a:r>
            <a:r>
              <a:rPr lang="zh-TW" altLang="en-US" sz="4000" dirty="0">
                <a:solidFill>
                  <a:schemeClr val="tx1"/>
                </a:solidFill>
              </a:rPr>
              <a:t> 預期效益說明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26</a:t>
            </a:fld>
            <a:endParaRPr lang="zh-TW" altLang="en-US"/>
          </a:p>
        </p:txBody>
      </p:sp>
      <p:sp>
        <p:nvSpPr>
          <p:cNvPr id="42" name="矩形 41"/>
          <p:cNvSpPr/>
          <p:nvPr/>
        </p:nvSpPr>
        <p:spPr>
          <a:xfrm>
            <a:off x="9142896" y="5713310"/>
            <a:ext cx="2500879" cy="757130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提醒</a:t>
            </a:r>
            <a:r>
              <a:rPr lang="zh-TW" altLang="en-US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sz="1800" b="1" i="0" u="none" strike="noStrike" kern="1200" cap="none" spc="0" baseline="0" dirty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0" indent="-285750">
              <a:lnSpc>
                <a:spcPct val="120000"/>
              </a:lnSpc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此分項不得刪除。</a:t>
            </a:r>
            <a:endParaRPr lang="zh-TW" sz="1800" b="1" i="0" u="none" strike="noStrike" kern="1200" cap="none" spc="0" baseline="0" dirty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300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2"/>
          <p:cNvSpPr txBox="1">
            <a:spLocks/>
          </p:cNvSpPr>
          <p:nvPr/>
        </p:nvSpPr>
        <p:spPr>
          <a:xfrm>
            <a:off x="609600" y="1008405"/>
            <a:ext cx="10972800" cy="491250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包含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技術創新性。如：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技術或應用，以及智慧財產來源與管理說明</a:t>
            </a:r>
            <a:endParaRPr lang="en-US" altLang="zh-TW" sz="2000" dirty="0" smtClean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>
              <a:buNone/>
            </a:pPr>
            <a:endParaRPr lang="en-US" altLang="zh-TW" sz="2000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>
              <a:buNone/>
            </a:pPr>
            <a:endParaRPr lang="en-US" altLang="zh-TW" sz="2000" dirty="0" smtClean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>
              <a:buNone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技術創新性說明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>
              <a:buNone/>
            </a:pP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>
              <a:buNone/>
            </a:pP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>
              <a:buNone/>
            </a:pP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>
              <a:buNone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智慧財產管理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>
              <a:buNone/>
            </a:pPr>
            <a:endParaRPr lang="en-US" altLang="zh-TW" sz="20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>
              <a:buNone/>
            </a:pPr>
            <a:endParaRPr lang="en-US" altLang="zh-TW" sz="2000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>
                <a:solidFill>
                  <a:schemeClr val="tx1"/>
                </a:solidFill>
              </a:rPr>
              <a:t>二、技術創新性及智慧財產管理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74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2"/>
          <p:cNvSpPr txBox="1">
            <a:spLocks/>
          </p:cNvSpPr>
          <p:nvPr/>
        </p:nvSpPr>
        <p:spPr>
          <a:xfrm>
            <a:off x="609603" y="1197033"/>
            <a:ext cx="10972800" cy="90481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國內市場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拓展規劃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搭配圖表、照片、流程圖等方式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-4572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驗證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策略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-4572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-4572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有或合作通路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銷售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-4572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-4572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期間參加展覽、展會、競賽等活動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chemeClr val="tx1"/>
                </a:solidFill>
              </a:rPr>
              <a:t>三、市場拓展規劃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28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464954" y="5713310"/>
            <a:ext cx="5117446" cy="757130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提醒</a:t>
            </a:r>
            <a:r>
              <a:rPr lang="zh-TW" altLang="en-US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sz="1800" b="1" i="0" u="none" strike="noStrike" kern="1200" cap="none" spc="0" baseline="0" dirty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0" indent="-285750">
              <a:lnSpc>
                <a:spcPct val="120000"/>
              </a:lnSpc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得</a:t>
            </a:r>
            <a:r>
              <a:rPr lang="zh-TW" altLang="zh-TW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以圖表</a:t>
            </a:r>
            <a:r>
              <a:rPr lang="zh-TW" altLang="en-US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、照片</a:t>
            </a:r>
            <a:r>
              <a:rPr lang="zh-TW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、流程圖等方式進行說明</a:t>
            </a:r>
            <a:endParaRPr lang="zh-TW" sz="1800" b="1" i="0" u="none" strike="noStrike" kern="1200" cap="none" spc="0" baseline="0" dirty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563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2"/>
          <p:cNvSpPr txBox="1">
            <a:spLocks/>
          </p:cNvSpPr>
          <p:nvPr/>
        </p:nvSpPr>
        <p:spPr>
          <a:xfrm>
            <a:off x="609603" y="1197033"/>
            <a:ext cx="10972800" cy="90481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國際市場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拓展規劃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可搭配圖表、照片、流程圖等方式說明，</a:t>
            </a:r>
            <a:r>
              <a:rPr lang="zh-TW" altLang="en-US" sz="20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無則免填</a:t>
            </a:r>
            <a:endParaRPr lang="en-US" altLang="zh-TW" sz="2000" b="1" u="sng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-4572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國家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區域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-4572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-4572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落地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拓展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策略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-4572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-4572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期間參加展覽、展會、競賽等活動規劃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chemeClr val="tx1"/>
                </a:solidFill>
              </a:rPr>
              <a:t>三、市場拓展規劃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29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464954" y="5713310"/>
            <a:ext cx="5117446" cy="757130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提醒</a:t>
            </a:r>
            <a:r>
              <a:rPr lang="zh-TW" altLang="en-US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sz="1800" b="1" i="0" u="none" strike="noStrike" kern="1200" cap="none" spc="0" baseline="0" dirty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0" indent="-285750">
              <a:lnSpc>
                <a:spcPct val="120000"/>
              </a:lnSpc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得</a:t>
            </a:r>
            <a:r>
              <a:rPr lang="zh-TW" altLang="zh-TW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以圖表</a:t>
            </a:r>
            <a:r>
              <a:rPr lang="zh-TW" altLang="en-US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、照片</a:t>
            </a:r>
            <a:r>
              <a:rPr lang="zh-TW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、流程圖等方式進行說明</a:t>
            </a:r>
            <a:endParaRPr lang="zh-TW" sz="1800" b="1" i="0" u="none" strike="noStrike" kern="1200" cap="none" spc="0" baseline="0" dirty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897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4800" b="1" spc="0" dirty="0" smtClean="0">
                <a:solidFill>
                  <a:schemeClr val="tx1"/>
                </a:solidFill>
              </a:rPr>
              <a:t>壹、公司</a:t>
            </a:r>
            <a:r>
              <a:rPr lang="zh-TW" altLang="en-US" sz="4800" b="1" spc="0" dirty="0">
                <a:solidFill>
                  <a:schemeClr val="tx1"/>
                </a:solidFill>
              </a:rPr>
              <a:t>概況</a:t>
            </a:r>
          </a:p>
        </p:txBody>
      </p:sp>
      <p:sp>
        <p:nvSpPr>
          <p:cNvPr id="6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9208805" y="6470440"/>
            <a:ext cx="2743200" cy="216000"/>
          </a:xfrm>
        </p:spPr>
        <p:txBody>
          <a:bodyPr/>
          <a:lstStyle/>
          <a:p>
            <a:fld id="{407B21C2-949F-497F-800F-16CFB5EA9C4C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7" name="矩形 5"/>
          <p:cNvSpPr/>
          <p:nvPr/>
        </p:nvSpPr>
        <p:spPr>
          <a:xfrm>
            <a:off x="7558268" y="4920752"/>
            <a:ext cx="4215864" cy="1421928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提醒</a:t>
            </a:r>
            <a:r>
              <a:rPr lang="zh-TW" altLang="en-US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sz="1800" b="1" i="0" u="none" strike="noStrike" kern="1200" cap="none" spc="0" baseline="0" dirty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0" indent="-285750" algn="just">
              <a:lnSpc>
                <a:spcPct val="120000"/>
              </a:lnSpc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zh-TW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展現公司優勢</a:t>
            </a: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sz="1800" b="1" i="0" u="none" strike="noStrike" kern="1200" cap="none" spc="0" baseline="0" dirty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0" indent="-285750" algn="just">
              <a:lnSpc>
                <a:spcPct val="120000"/>
              </a:lnSpc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zh-TW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重點檢附計畫相關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獎項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專利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或通路布局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，展現可執行計</a:t>
            </a:r>
            <a:r>
              <a:rPr lang="zh-TW" altLang="zh-TW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畫的能力</a:t>
            </a: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sz="1800" b="1" i="0" u="none" strike="noStrike" kern="1200" cap="none" spc="0" baseline="0" dirty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501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30</a:t>
            </a:fld>
            <a:endParaRPr lang="zh-TW" altLang="en-US"/>
          </a:p>
        </p:txBody>
      </p:sp>
      <p:graphicFrame>
        <p:nvGraphicFramePr>
          <p:cNvPr id="39" name="表格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609870"/>
              </p:ext>
            </p:extLst>
          </p:nvPr>
        </p:nvGraphicFramePr>
        <p:xfrm>
          <a:off x="267947" y="1728888"/>
          <a:ext cx="11636442" cy="4463193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196442">
                  <a:extLst>
                    <a:ext uri="{9D8B030D-6E8A-4147-A177-3AD203B41FA5}">
                      <a16:colId xmlns:a16="http://schemas.microsoft.com/office/drawing/2014/main" val="1197035296"/>
                    </a:ext>
                  </a:extLst>
                </a:gridCol>
                <a:gridCol w="2385716">
                  <a:extLst>
                    <a:ext uri="{9D8B030D-6E8A-4147-A177-3AD203B41FA5}">
                      <a16:colId xmlns:a16="http://schemas.microsoft.com/office/drawing/2014/main" val="31439875"/>
                    </a:ext>
                  </a:extLst>
                </a:gridCol>
                <a:gridCol w="854284">
                  <a:extLst>
                    <a:ext uri="{9D8B030D-6E8A-4147-A177-3AD203B41FA5}">
                      <a16:colId xmlns:a16="http://schemas.microsoft.com/office/drawing/2014/main" val="163599492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805140776"/>
                    </a:ext>
                  </a:extLst>
                </a:gridCol>
                <a:gridCol w="5760000">
                  <a:extLst>
                    <a:ext uri="{9D8B030D-6E8A-4147-A177-3AD203B41FA5}">
                      <a16:colId xmlns:a16="http://schemas.microsoft.com/office/drawing/2014/main" val="3817724469"/>
                    </a:ext>
                  </a:extLst>
                </a:gridCol>
              </a:tblGrid>
              <a:tr h="431193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屬性</a:t>
                      </a:r>
                      <a:endParaRPr lang="zh-TW" sz="1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預期指標</a:t>
                      </a:r>
                      <a:endParaRPr lang="zh-TW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數量</a:t>
                      </a:r>
                      <a:r>
                        <a:rPr lang="en-US" altLang="zh-TW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</a:t>
                      </a:r>
                      <a:r>
                        <a:rPr lang="en-US" altLang="zh-TW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en-US" altLang="zh-TW" sz="1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效益說明</a:t>
                      </a:r>
                      <a:endParaRPr lang="zh-TW" altLang="en-US" sz="1600" b="1" kern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155862"/>
                  </a:ext>
                </a:extLst>
              </a:tr>
              <a:tr h="1008000">
                <a:tc rowSpan="4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zh-TW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關鍵指標</a:t>
                      </a:r>
                      <a:endParaRPr lang="en-US" altLang="zh-TW" sz="16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6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zh-TW" sz="16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必填</a:t>
                      </a:r>
                      <a:r>
                        <a:rPr lang="en-US" altLang="zh-TW" sz="16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zh-TW" sz="16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.</a:t>
                      </a:r>
                      <a:r>
                        <a:rPr lang="zh-TW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商業化</a:t>
                      </a:r>
                      <a:r>
                        <a:rPr lang="zh-TW" sz="16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營</a:t>
                      </a:r>
                      <a:r>
                        <a:rPr lang="zh-TW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收</a:t>
                      </a:r>
                      <a:endParaRPr lang="en-US" altLang="zh-TW" sz="1600" b="0" kern="1200" dirty="0" smtClean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l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zh-TW" altLang="en-US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sz="16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實際銷售收入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en-US" alt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*請依銷售目標對象選填，不可兩者皆為</a:t>
                      </a:r>
                      <a:r>
                        <a:rPr lang="en-US" alt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0)</a:t>
                      </a:r>
                    </a:p>
                    <a:p>
                      <a:pPr algn="l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endParaRPr lang="zh-TW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zh-TW" altLang="en-US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國內</a:t>
                      </a:r>
                      <a:endParaRPr lang="en-US" altLang="zh-TW" sz="1600" b="0" kern="1200" dirty="0" smtClean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zh-TW" altLang="en-US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市場</a:t>
                      </a:r>
                      <a:endParaRPr lang="zh-TW" sz="16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新臺幣</a:t>
                      </a:r>
                    </a:p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zh-TW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</a:t>
                      </a:r>
                      <a:r>
                        <a:rPr lang="zh-TW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千</a:t>
                      </a:r>
                      <a:r>
                        <a:rPr lang="zh-TW" sz="16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</a:t>
                      </a:r>
                      <a:r>
                        <a:rPr 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公司：</a:t>
                      </a:r>
                      <a:r>
                        <a:rPr lang="zh-TW" alt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</a:t>
                      </a:r>
                      <a:r>
                        <a:rPr 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千</a:t>
                      </a:r>
                      <a:r>
                        <a:rPr lang="zh-TW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元</a:t>
                      </a:r>
                    </a:p>
                    <a:p>
                      <a:pPr marL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</a:t>
                      </a:r>
                      <a:r>
                        <a:rPr 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公司：</a:t>
                      </a:r>
                      <a:r>
                        <a:rPr lang="zh-TW" alt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</a:t>
                      </a:r>
                      <a:r>
                        <a:rPr 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千</a:t>
                      </a:r>
                      <a:r>
                        <a:rPr lang="zh-TW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元</a:t>
                      </a:r>
                    </a:p>
                    <a:p>
                      <a:pPr marL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</a:t>
                      </a:r>
                      <a:r>
                        <a:rPr 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公司：</a:t>
                      </a:r>
                      <a:r>
                        <a:rPr lang="zh-TW" alt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</a:t>
                      </a:r>
                      <a:r>
                        <a:rPr 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千</a:t>
                      </a:r>
                      <a:r>
                        <a:rPr lang="zh-TW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元</a:t>
                      </a:r>
                    </a:p>
                    <a:p>
                      <a:pPr marL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聯盟成員新產品或服務，於計畫期間獲得之國內商業收入</a:t>
                      </a:r>
                      <a:r>
                        <a:rPr 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金額</a:t>
                      </a:r>
                      <a:endParaRPr lang="en-US" altLang="zh-TW" sz="1600" b="0" kern="12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2408057"/>
                  </a:ext>
                </a:extLst>
              </a:tr>
              <a:tr h="100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endParaRPr lang="zh-TW" altLang="zh-TW" sz="16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zh-TW" altLang="en-US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國際</a:t>
                      </a:r>
                      <a:endParaRPr lang="en-US" altLang="zh-TW" sz="1600" b="0" kern="1200" dirty="0" smtClean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zh-TW" altLang="en-US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市場</a:t>
                      </a:r>
                      <a:endParaRPr lang="zh-TW" altLang="zh-TW" sz="16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zh-TW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新臺幣</a:t>
                      </a:r>
                    </a:p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zh-TW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○○千元</a:t>
                      </a:r>
                      <a:endParaRPr lang="zh-TW" altLang="zh-TW" sz="16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○○公司：○○千元</a:t>
                      </a:r>
                    </a:p>
                    <a:p>
                      <a:pPr marL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○○公司：○○千元</a:t>
                      </a:r>
                    </a:p>
                    <a:p>
                      <a:pPr marL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○○公司：○○千元</a:t>
                      </a:r>
                    </a:p>
                    <a:p>
                      <a:pPr marL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聯盟成員新產品或服務，於計畫期間獲得之國</a:t>
                      </a:r>
                      <a:r>
                        <a:rPr lang="zh-TW" altLang="en-US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際</a:t>
                      </a:r>
                      <a:r>
                        <a:rPr lang="zh-TW" alt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商業收入金額</a:t>
                      </a:r>
                      <a:endParaRPr lang="zh-TW" altLang="zh-TW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6567577"/>
                  </a:ext>
                </a:extLst>
              </a:tr>
              <a:tr h="100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en-US" altLang="zh-TW" sz="1600" b="0" i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.</a:t>
                      </a:r>
                      <a:r>
                        <a:rPr lang="zh-TW" altLang="zh-TW" sz="1600" b="0" i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開發新產品或服務</a:t>
                      </a:r>
                      <a:endParaRPr lang="zh-TW" altLang="zh-TW" sz="1600" b="0" i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zh-TW" sz="1600" b="0" i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</a:t>
                      </a:r>
                      <a:r>
                        <a:rPr lang="zh-TW" sz="1600" b="0" i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件</a:t>
                      </a:r>
                      <a:endParaRPr lang="zh-TW" sz="1600" b="0" i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sz="1600" b="0" i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至少</a:t>
                      </a:r>
                      <a:r>
                        <a:rPr lang="en-US" altLang="zh-TW" sz="1600" b="0" i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</a:t>
                      </a:r>
                      <a:r>
                        <a:rPr lang="zh-TW" sz="1600" b="0" i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件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sz="1600" b="0" i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說明本計畫新產品或服務摘要內容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0209495"/>
                  </a:ext>
                </a:extLst>
              </a:tr>
              <a:tr h="100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en-US" altLang="zh-TW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.</a:t>
                      </a:r>
                      <a:r>
                        <a:rPr lang="zh-TW" altLang="zh-TW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促成投資</a:t>
                      </a:r>
                      <a:endParaRPr lang="zh-TW" altLang="zh-TW" sz="16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新臺幣</a:t>
                      </a:r>
                    </a:p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zh-TW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</a:t>
                      </a:r>
                      <a:r>
                        <a:rPr lang="zh-TW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千</a:t>
                      </a:r>
                      <a:r>
                        <a:rPr lang="zh-TW" sz="16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說明本計畫衍生投資，如獲得投資、擴大產線、拓展據點、購置生產設備、導入資訊系統、委外合作經費、市場行銷拓展及教育訓練等投資金額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71490306"/>
                  </a:ext>
                </a:extLst>
              </a:tr>
            </a:tbl>
          </a:graphicData>
        </a:graphic>
      </p:graphicFrame>
      <p:sp>
        <p:nvSpPr>
          <p:cNvPr id="8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四、</a:t>
            </a:r>
            <a:r>
              <a:rPr lang="zh-TW" altLang="en-US" dirty="0">
                <a:solidFill>
                  <a:schemeClr val="tx1"/>
                </a:solidFill>
              </a:rPr>
              <a:t>預期</a:t>
            </a:r>
            <a:r>
              <a:rPr lang="zh-TW" altLang="en-US" dirty="0" smtClean="0">
                <a:solidFill>
                  <a:schemeClr val="tx1"/>
                </a:solidFill>
              </a:rPr>
              <a:t>效益</a:t>
            </a:r>
            <a:r>
              <a:rPr lang="en-US" altLang="zh-TW" sz="2700" dirty="0" smtClean="0">
                <a:solidFill>
                  <a:schemeClr val="tx1"/>
                </a:solidFill>
              </a:rPr>
              <a:t>(1/4)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5" name="文字版面配置區 2"/>
          <p:cNvSpPr txBox="1">
            <a:spLocks/>
          </p:cNvSpPr>
          <p:nvPr/>
        </p:nvSpPr>
        <p:spPr>
          <a:xfrm>
            <a:off x="609603" y="1268684"/>
            <a:ext cx="10972800" cy="41545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量化指標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0028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31</a:t>
            </a:fld>
            <a:endParaRPr lang="zh-TW" altLang="en-US"/>
          </a:p>
        </p:txBody>
      </p:sp>
      <p:graphicFrame>
        <p:nvGraphicFramePr>
          <p:cNvPr id="39" name="表格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568783"/>
              </p:ext>
            </p:extLst>
          </p:nvPr>
        </p:nvGraphicFramePr>
        <p:xfrm>
          <a:off x="287611" y="1275248"/>
          <a:ext cx="11636442" cy="3455193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196442">
                  <a:extLst>
                    <a:ext uri="{9D8B030D-6E8A-4147-A177-3AD203B41FA5}">
                      <a16:colId xmlns:a16="http://schemas.microsoft.com/office/drawing/2014/main" val="1197035296"/>
                    </a:ext>
                  </a:extLst>
                </a:gridCol>
                <a:gridCol w="3240000">
                  <a:extLst>
                    <a:ext uri="{9D8B030D-6E8A-4147-A177-3AD203B41FA5}">
                      <a16:colId xmlns:a16="http://schemas.microsoft.com/office/drawing/2014/main" val="31439875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805140776"/>
                    </a:ext>
                  </a:extLst>
                </a:gridCol>
                <a:gridCol w="5760000">
                  <a:extLst>
                    <a:ext uri="{9D8B030D-6E8A-4147-A177-3AD203B41FA5}">
                      <a16:colId xmlns:a16="http://schemas.microsoft.com/office/drawing/2014/main" val="3817724469"/>
                    </a:ext>
                  </a:extLst>
                </a:gridCol>
              </a:tblGrid>
              <a:tr h="431193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屬性</a:t>
                      </a:r>
                      <a:endParaRPr lang="zh-TW" sz="1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預期指標</a:t>
                      </a:r>
                      <a:endParaRPr lang="zh-TW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數量</a:t>
                      </a:r>
                      <a:r>
                        <a:rPr lang="en-US" altLang="zh-TW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</a:t>
                      </a:r>
                      <a:r>
                        <a:rPr lang="en-US" altLang="zh-TW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en-US" altLang="zh-TW" sz="1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效益說明</a:t>
                      </a:r>
                      <a:endParaRPr lang="zh-TW" altLang="en-US" sz="1600" b="1" kern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155862"/>
                  </a:ext>
                </a:extLst>
              </a:tr>
              <a:tr h="1008000">
                <a:tc rowSpan="3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zh-TW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關鍵指標</a:t>
                      </a:r>
                      <a:endParaRPr lang="en-US" altLang="zh-TW" sz="16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6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zh-TW" sz="16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必填</a:t>
                      </a:r>
                      <a:r>
                        <a:rPr lang="en-US" altLang="zh-TW" sz="16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zh-TW" sz="16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.</a:t>
                      </a:r>
                      <a:r>
                        <a:rPr lang="zh-TW" altLang="zh-TW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研發人才培育</a:t>
                      </a:r>
                      <a:endParaRPr lang="zh-TW" altLang="zh-TW" sz="16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zh-TW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○○人次</a:t>
                      </a:r>
                    </a:p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zh-TW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至少</a:t>
                      </a:r>
                      <a:r>
                        <a:rPr lang="en-US" altLang="zh-TW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</a:t>
                      </a:r>
                      <a:r>
                        <a:rPr lang="zh-TW" altLang="zh-TW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人次</a:t>
                      </a:r>
                      <a:r>
                        <a:rPr lang="en-US" altLang="zh-TW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altLang="zh-TW" sz="16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說明本計畫研發人才參與相關專業課程、訓練或取得證照</a:t>
                      </a:r>
                      <a:endParaRPr lang="zh-TW" altLang="zh-TW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2408057"/>
                  </a:ext>
                </a:extLst>
              </a:tr>
              <a:tr h="100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5.</a:t>
                      </a:r>
                      <a:r>
                        <a:rPr lang="zh-TW" sz="16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專利申請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zh-TW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</a:t>
                      </a:r>
                      <a:r>
                        <a:rPr lang="zh-TW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件</a:t>
                      </a:r>
                      <a:endParaRPr lang="zh-TW" sz="16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sz="16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至少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r>
                        <a:rPr lang="zh-TW" sz="16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件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sz="16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基於研發成果，於執行期間內申請或獲得</a:t>
                      </a:r>
                      <a:r>
                        <a:rPr 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國內</a:t>
                      </a:r>
                      <a:r>
                        <a:rPr lang="zh-TW" altLang="en-US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、國際</a:t>
                      </a:r>
                      <a:r>
                        <a:rPr 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之</a:t>
                      </a:r>
                      <a:r>
                        <a:rPr lang="zh-TW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發明專利、新型</a:t>
                      </a:r>
                      <a:r>
                        <a:rPr 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</a:t>
                      </a:r>
                      <a:r>
                        <a:rPr lang="zh-TW" altLang="en-US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設計</a:t>
                      </a:r>
                      <a:r>
                        <a:rPr 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件數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請說明專利內容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6567577"/>
                  </a:ext>
                </a:extLst>
              </a:tr>
              <a:tr h="100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6.</a:t>
                      </a:r>
                      <a:r>
                        <a:rPr lang="zh-TW" altLang="en-US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減少碳排放量</a:t>
                      </a:r>
                      <a:endParaRPr lang="zh-TW" sz="16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zh-TW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</a:t>
                      </a:r>
                      <a:r>
                        <a:rPr lang="zh-TW" altLang="en-US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公噸</a:t>
                      </a:r>
                      <a:endParaRPr lang="zh-TW" sz="16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*</a:t>
                      </a:r>
                      <a:r>
                        <a:rPr lang="zh-TW" alt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本項關鍵指標為</a:t>
                      </a:r>
                      <a:r>
                        <a:rPr lang="zh-TW" altLang="zh-TW" sz="1600" b="0" u="sng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淨零科技</a:t>
                      </a:r>
                      <a:r>
                        <a:rPr lang="zh-TW" alt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提案必填指標，其他主軸提案得選填</a:t>
                      </a:r>
                      <a:r>
                        <a:rPr lang="zh-TW" altLang="en-US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說明研發成果有效降低碳排放量</a:t>
                      </a:r>
                      <a:r>
                        <a:rPr lang="en-US" alt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以聯盟成員的生產、製造、服務或營運場域為主進行統計</a:t>
                      </a:r>
                      <a:r>
                        <a:rPr lang="en-US" alt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 	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0209495"/>
                  </a:ext>
                </a:extLst>
              </a:tr>
            </a:tbl>
          </a:graphicData>
        </a:graphic>
      </p:graphicFrame>
      <p:sp>
        <p:nvSpPr>
          <p:cNvPr id="8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四、</a:t>
            </a:r>
            <a:r>
              <a:rPr lang="zh-TW" altLang="en-US" dirty="0">
                <a:solidFill>
                  <a:schemeClr val="tx1"/>
                </a:solidFill>
              </a:rPr>
              <a:t>預期</a:t>
            </a:r>
            <a:r>
              <a:rPr lang="zh-TW" altLang="en-US" dirty="0" smtClean="0">
                <a:solidFill>
                  <a:schemeClr val="tx1"/>
                </a:solidFill>
              </a:rPr>
              <a:t>效益</a:t>
            </a:r>
            <a:r>
              <a:rPr lang="en-US" altLang="zh-TW" sz="2700" dirty="0" smtClean="0">
                <a:solidFill>
                  <a:schemeClr val="tx1"/>
                </a:solidFill>
              </a:rPr>
              <a:t>(2/4)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52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32</a:t>
            </a:fld>
            <a:endParaRPr lang="zh-TW" altLang="en-US"/>
          </a:p>
        </p:txBody>
      </p:sp>
      <p:graphicFrame>
        <p:nvGraphicFramePr>
          <p:cNvPr id="39" name="表格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804672"/>
              </p:ext>
            </p:extLst>
          </p:nvPr>
        </p:nvGraphicFramePr>
        <p:xfrm>
          <a:off x="277779" y="1264294"/>
          <a:ext cx="11636442" cy="446400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196442">
                  <a:extLst>
                    <a:ext uri="{9D8B030D-6E8A-4147-A177-3AD203B41FA5}">
                      <a16:colId xmlns:a16="http://schemas.microsoft.com/office/drawing/2014/main" val="1197035296"/>
                    </a:ext>
                  </a:extLst>
                </a:gridCol>
                <a:gridCol w="2368314">
                  <a:extLst>
                    <a:ext uri="{9D8B030D-6E8A-4147-A177-3AD203B41FA5}">
                      <a16:colId xmlns:a16="http://schemas.microsoft.com/office/drawing/2014/main" val="31439875"/>
                    </a:ext>
                  </a:extLst>
                </a:gridCol>
                <a:gridCol w="871686">
                  <a:extLst>
                    <a:ext uri="{9D8B030D-6E8A-4147-A177-3AD203B41FA5}">
                      <a16:colId xmlns:a16="http://schemas.microsoft.com/office/drawing/2014/main" val="3756577637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805140776"/>
                    </a:ext>
                  </a:extLst>
                </a:gridCol>
                <a:gridCol w="5760000">
                  <a:extLst>
                    <a:ext uri="{9D8B030D-6E8A-4147-A177-3AD203B41FA5}">
                      <a16:colId xmlns:a16="http://schemas.microsoft.com/office/drawing/2014/main" val="3817724469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屬性</a:t>
                      </a:r>
                      <a:endParaRPr lang="zh-TW" sz="1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預期指標</a:t>
                      </a:r>
                      <a:endParaRPr lang="zh-TW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數量</a:t>
                      </a:r>
                      <a:r>
                        <a:rPr lang="en-US" altLang="zh-TW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</a:t>
                      </a:r>
                      <a:r>
                        <a:rPr lang="en-US" altLang="zh-TW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en-US" altLang="zh-TW" sz="1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效益說明</a:t>
                      </a:r>
                      <a:endParaRPr lang="zh-TW" altLang="en-US" sz="1600" b="1" kern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155862"/>
                  </a:ext>
                </a:extLst>
              </a:tr>
              <a:tr h="1008000">
                <a:tc rowSpan="4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</a:t>
                      </a:r>
                      <a:r>
                        <a:rPr lang="zh-TW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指標</a:t>
                      </a:r>
                      <a:endParaRPr lang="en-US" altLang="zh-TW" sz="16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選填，無則填</a:t>
                      </a:r>
                      <a:r>
                        <a:rPr lang="en-US" altLang="zh-TW" sz="16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16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6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.</a:t>
                      </a:r>
                      <a:r>
                        <a:rPr lang="zh-TW" altLang="zh-TW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參與展會或競賽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國內</a:t>
                      </a:r>
                      <a:endParaRPr lang="zh-TW" altLang="zh-TW" sz="1600" b="0" kern="1200" dirty="0" smtClean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</a:t>
                      </a:r>
                      <a:r>
                        <a:rPr lang="zh-TW" altLang="en-US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場</a:t>
                      </a:r>
                      <a:endParaRPr lang="zh-TW" sz="16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說明活動內容</a:t>
                      </a:r>
                      <a:endParaRPr lang="en-US" altLang="zh-TW" sz="1600" b="0" kern="12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Ex. 113</a:t>
                      </a:r>
                      <a:r>
                        <a:rPr lang="zh-TW" altLang="en-US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</a:t>
                      </a:r>
                      <a:r>
                        <a:rPr lang="en-US" alt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8</a:t>
                      </a:r>
                      <a:r>
                        <a:rPr lang="zh-TW" altLang="en-US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月高齡健康博覽會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2408057"/>
                  </a:ext>
                </a:extLst>
              </a:tr>
              <a:tr h="100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600" b="0" kern="1200" dirty="0" smtClean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國際</a:t>
                      </a:r>
                      <a:endParaRPr lang="zh-TW" altLang="zh-TW" sz="1600" b="0" kern="1200" dirty="0" smtClean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</a:t>
                      </a:r>
                      <a:r>
                        <a:rPr lang="zh-TW" altLang="en-US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場</a:t>
                      </a:r>
                      <a:endParaRPr lang="zh-TW" sz="16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說明活動內容</a:t>
                      </a:r>
                      <a:endParaRPr lang="en-US" altLang="zh-TW" sz="1600" b="0" kern="12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Ex. 114</a:t>
                      </a:r>
                      <a:r>
                        <a:rPr lang="zh-TW" altLang="en-US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</a:t>
                      </a:r>
                      <a:r>
                        <a:rPr lang="en-US" alt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</a:t>
                      </a:r>
                      <a:r>
                        <a:rPr lang="zh-TW" altLang="en-US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月德國慕尼黑機器人及自動化技術展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64642443"/>
                  </a:ext>
                </a:extLst>
              </a:tr>
              <a:tr h="100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.</a:t>
                      </a:r>
                      <a:r>
                        <a:rPr lang="zh-TW" altLang="zh-TW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簽訂國際組織</a:t>
                      </a:r>
                      <a:r>
                        <a:rPr lang="en-US" altLang="zh-TW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lang="zh-TW" altLang="zh-TW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企業合作意向書</a:t>
                      </a:r>
                      <a:r>
                        <a:rPr lang="en-US" altLang="zh-TW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(MOU)</a:t>
                      </a:r>
                      <a:endParaRPr lang="zh-TW" altLang="zh-TW" sz="16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</a:t>
                      </a:r>
                      <a:r>
                        <a:rPr lang="zh-TW" altLang="en-US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件</a:t>
                      </a:r>
                      <a:endParaRPr lang="zh-TW" sz="16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6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說明合作對象及合作內容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6567577"/>
                  </a:ext>
                </a:extLst>
              </a:tr>
              <a:tr h="1008000">
                <a:tc vMerge="1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6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TW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.</a:t>
                      </a:r>
                      <a:r>
                        <a:rPr lang="zh-TW" altLang="zh-TW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獲得國內</a:t>
                      </a:r>
                      <a:r>
                        <a:rPr lang="zh-TW" altLang="en-US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、國際</a:t>
                      </a:r>
                      <a:r>
                        <a:rPr lang="zh-TW" altLang="zh-TW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相關認證或驗證</a:t>
                      </a:r>
                      <a:endParaRPr lang="zh-TW" sz="16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</a:t>
                      </a:r>
                      <a:r>
                        <a:rPr lang="zh-TW" sz="1600" b="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件</a:t>
                      </a:r>
                      <a:endParaRPr lang="zh-TW" sz="16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Ex. ISO 22000</a:t>
                      </a:r>
                      <a:r>
                        <a:rPr lang="zh-TW" sz="16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FTA</a:t>
                      </a:r>
                      <a:r>
                        <a:rPr lang="zh-TW" sz="16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認證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8151659"/>
                  </a:ext>
                </a:extLst>
              </a:tr>
            </a:tbl>
          </a:graphicData>
        </a:graphic>
      </p:graphicFrame>
      <p:sp>
        <p:nvSpPr>
          <p:cNvPr id="8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四、</a:t>
            </a:r>
            <a:r>
              <a:rPr lang="zh-TW" altLang="en-US" dirty="0">
                <a:solidFill>
                  <a:schemeClr val="tx1"/>
                </a:solidFill>
              </a:rPr>
              <a:t>預期</a:t>
            </a:r>
            <a:r>
              <a:rPr lang="zh-TW" altLang="en-US" dirty="0" smtClean="0">
                <a:solidFill>
                  <a:schemeClr val="tx1"/>
                </a:solidFill>
              </a:rPr>
              <a:t>效益</a:t>
            </a:r>
            <a:r>
              <a:rPr lang="en-US" altLang="zh-TW" sz="2700" dirty="0" smtClean="0">
                <a:solidFill>
                  <a:schemeClr val="tx1"/>
                </a:solidFill>
              </a:rPr>
              <a:t>(3/4)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331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33</a:t>
            </a:fld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四、</a:t>
            </a:r>
            <a:r>
              <a:rPr lang="zh-TW" altLang="en-US" dirty="0">
                <a:solidFill>
                  <a:schemeClr val="tx1"/>
                </a:solidFill>
              </a:rPr>
              <a:t>預期</a:t>
            </a:r>
            <a:r>
              <a:rPr lang="zh-TW" altLang="en-US" dirty="0" smtClean="0">
                <a:solidFill>
                  <a:schemeClr val="tx1"/>
                </a:solidFill>
              </a:rPr>
              <a:t>效益</a:t>
            </a:r>
            <a:r>
              <a:rPr lang="en-US" altLang="zh-TW" sz="2700" dirty="0" smtClean="0">
                <a:solidFill>
                  <a:schemeClr val="tx1"/>
                </a:solidFill>
              </a:rPr>
              <a:t>(4/4)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5" name="文字版面配置區 2"/>
          <p:cNvSpPr txBox="1">
            <a:spLocks/>
          </p:cNvSpPr>
          <p:nvPr/>
        </p:nvSpPr>
        <p:spPr>
          <a:xfrm>
            <a:off x="609603" y="1285114"/>
            <a:ext cx="10972800" cy="41545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質化效益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594358"/>
              </p:ext>
            </p:extLst>
          </p:nvPr>
        </p:nvGraphicFramePr>
        <p:xfrm>
          <a:off x="464770" y="1784995"/>
          <a:ext cx="11274598" cy="300028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637299">
                  <a:extLst>
                    <a:ext uri="{9D8B030D-6E8A-4147-A177-3AD203B41FA5}">
                      <a16:colId xmlns:a16="http://schemas.microsoft.com/office/drawing/2014/main" val="2832515900"/>
                    </a:ext>
                  </a:extLst>
                </a:gridCol>
                <a:gridCol w="5637299">
                  <a:extLst>
                    <a:ext uri="{9D8B030D-6E8A-4147-A177-3AD203B41FA5}">
                      <a16:colId xmlns:a16="http://schemas.microsoft.com/office/drawing/2014/main" val="3436732864"/>
                    </a:ext>
                  </a:extLst>
                </a:gridCol>
              </a:tblGrid>
              <a:tr h="692373"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效益項目</a:t>
                      </a:r>
                      <a:endParaRPr lang="zh-TW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效益說明</a:t>
                      </a:r>
                      <a:endParaRPr lang="zh-TW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740739"/>
                  </a:ext>
                </a:extLst>
              </a:tr>
              <a:tr h="769304"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750209951"/>
                  </a:ext>
                </a:extLst>
              </a:tr>
              <a:tr h="769304"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618221645"/>
                  </a:ext>
                </a:extLst>
              </a:tr>
              <a:tr h="769304"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26145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10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4800" b="1" spc="0" dirty="0">
                <a:solidFill>
                  <a:schemeClr val="tx1"/>
                </a:solidFill>
              </a:rPr>
              <a:t>肆</a:t>
            </a:r>
            <a:r>
              <a:rPr lang="zh-TW" altLang="en-US" sz="4800" b="1" spc="0" dirty="0" smtClean="0">
                <a:solidFill>
                  <a:schemeClr val="tx1"/>
                </a:solidFill>
              </a:rPr>
              <a:t>、人力</a:t>
            </a:r>
            <a:r>
              <a:rPr lang="en-US" altLang="zh-TW" sz="4800" b="1" spc="0" dirty="0" smtClean="0">
                <a:solidFill>
                  <a:schemeClr val="tx1"/>
                </a:solidFill>
              </a:rPr>
              <a:t>/</a:t>
            </a:r>
            <a:r>
              <a:rPr lang="zh-TW" altLang="en-US" sz="4800" b="1" spc="0" dirty="0" smtClean="0">
                <a:solidFill>
                  <a:schemeClr val="tx1"/>
                </a:solidFill>
              </a:rPr>
              <a:t>經費需求與預定進度查核點</a:t>
            </a:r>
            <a:endParaRPr lang="zh-TW" altLang="en-US" sz="4800" b="1" spc="0" dirty="0">
              <a:solidFill>
                <a:schemeClr val="tx1"/>
              </a:solidFill>
            </a:endParaRPr>
          </a:p>
        </p:txBody>
      </p:sp>
      <p:sp>
        <p:nvSpPr>
          <p:cNvPr id="5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9208805" y="6470440"/>
            <a:ext cx="2743200" cy="216000"/>
          </a:xfrm>
        </p:spPr>
        <p:txBody>
          <a:bodyPr/>
          <a:lstStyle/>
          <a:p>
            <a:fld id="{407B21C2-949F-497F-800F-16CFB5EA9C4C}" type="slidenum">
              <a:rPr lang="zh-TW" altLang="en-US" smtClean="0"/>
              <a:pPr/>
              <a:t>34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353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一、參與計畫人力規劃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35</a:t>
            </a:fld>
            <a:endParaRPr lang="zh-TW" altLang="en-US"/>
          </a:p>
        </p:txBody>
      </p:sp>
      <p:grpSp>
        <p:nvGrpSpPr>
          <p:cNvPr id="4" name="群組 3"/>
          <p:cNvGrpSpPr/>
          <p:nvPr/>
        </p:nvGrpSpPr>
        <p:grpSpPr>
          <a:xfrm>
            <a:off x="1678274" y="1750467"/>
            <a:ext cx="8835451" cy="4253942"/>
            <a:chOff x="1678274" y="1385865"/>
            <a:chExt cx="8835451" cy="4253942"/>
          </a:xfrm>
        </p:grpSpPr>
        <p:sp>
          <p:nvSpPr>
            <p:cNvPr id="45" name="íśḻiďê"/>
            <p:cNvSpPr/>
            <p:nvPr/>
          </p:nvSpPr>
          <p:spPr>
            <a:xfrm>
              <a:off x="4820811" y="1385865"/>
              <a:ext cx="2952636" cy="552387"/>
            </a:xfrm>
            <a:prstGeom prst="rect">
              <a:avLst/>
            </a:prstGeom>
            <a:solidFill>
              <a:srgbClr val="F0F0F0">
                <a:lumMod val="9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none" anchor="ctr" anchorCtr="1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white"/>
                </a:buClr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标题文本预设</a:t>
              </a:r>
            </a:p>
          </p:txBody>
        </p:sp>
        <p:grpSp>
          <p:nvGrpSpPr>
            <p:cNvPr id="46" name="ïşľiḑê"/>
            <p:cNvGrpSpPr/>
            <p:nvPr/>
          </p:nvGrpSpPr>
          <p:grpSpPr>
            <a:xfrm>
              <a:off x="2422472" y="3920783"/>
              <a:ext cx="7334769" cy="297420"/>
              <a:chOff x="2166938" y="4514850"/>
              <a:chExt cx="7862887" cy="638175"/>
            </a:xfrm>
          </p:grpSpPr>
          <p:cxnSp>
            <p:nvCxnSpPr>
              <p:cNvPr id="76" name="Straight Connector 109"/>
              <p:cNvCxnSpPr/>
              <p:nvPr/>
            </p:nvCxnSpPr>
            <p:spPr>
              <a:xfrm>
                <a:off x="2166938" y="4525604"/>
                <a:ext cx="7862887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FFFFFF">
                    <a:lumMod val="65000"/>
                  </a:srgbClr>
                </a:solidFill>
                <a:prstDash val="sysDash"/>
                <a:miter lim="800000"/>
              </a:ln>
              <a:effectLst/>
            </p:spPr>
          </p:cxnSp>
          <p:cxnSp>
            <p:nvCxnSpPr>
              <p:cNvPr id="77" name="Straight Connector 110"/>
              <p:cNvCxnSpPr/>
              <p:nvPr/>
            </p:nvCxnSpPr>
            <p:spPr>
              <a:xfrm>
                <a:off x="2166938" y="4514850"/>
                <a:ext cx="0" cy="638175"/>
              </a:xfrm>
              <a:prstGeom prst="line">
                <a:avLst/>
              </a:prstGeom>
              <a:noFill/>
              <a:ln w="12700" cap="flat" cmpd="sng" algn="ctr">
                <a:solidFill>
                  <a:srgbClr val="FFFFFF">
                    <a:lumMod val="65000"/>
                  </a:srgbClr>
                </a:solidFill>
                <a:prstDash val="sysDash"/>
                <a:miter lim="800000"/>
              </a:ln>
              <a:effectLst/>
            </p:spPr>
          </p:cxnSp>
          <p:cxnSp>
            <p:nvCxnSpPr>
              <p:cNvPr id="78" name="Straight Connector 111"/>
              <p:cNvCxnSpPr/>
              <p:nvPr/>
            </p:nvCxnSpPr>
            <p:spPr>
              <a:xfrm>
                <a:off x="4131469" y="4514850"/>
                <a:ext cx="0" cy="638175"/>
              </a:xfrm>
              <a:prstGeom prst="line">
                <a:avLst/>
              </a:prstGeom>
              <a:noFill/>
              <a:ln w="12700" cap="flat" cmpd="sng" algn="ctr">
                <a:solidFill>
                  <a:srgbClr val="FFFFFF">
                    <a:lumMod val="65000"/>
                  </a:srgbClr>
                </a:solidFill>
                <a:prstDash val="sysDash"/>
                <a:miter lim="800000"/>
              </a:ln>
              <a:effectLst/>
            </p:spPr>
          </p:cxnSp>
          <p:cxnSp>
            <p:nvCxnSpPr>
              <p:cNvPr id="79" name="Straight Connector 112"/>
              <p:cNvCxnSpPr/>
              <p:nvPr/>
            </p:nvCxnSpPr>
            <p:spPr>
              <a:xfrm>
                <a:off x="6096000" y="4514850"/>
                <a:ext cx="0" cy="638175"/>
              </a:xfrm>
              <a:prstGeom prst="line">
                <a:avLst/>
              </a:prstGeom>
              <a:noFill/>
              <a:ln w="12700" cap="flat" cmpd="sng" algn="ctr">
                <a:solidFill>
                  <a:srgbClr val="FFFFFF">
                    <a:lumMod val="65000"/>
                  </a:srgbClr>
                </a:solidFill>
                <a:prstDash val="sysDash"/>
                <a:miter lim="800000"/>
              </a:ln>
              <a:effectLst/>
            </p:spPr>
          </p:cxnSp>
          <p:cxnSp>
            <p:nvCxnSpPr>
              <p:cNvPr id="80" name="Straight Connector 113"/>
              <p:cNvCxnSpPr/>
              <p:nvPr/>
            </p:nvCxnSpPr>
            <p:spPr>
              <a:xfrm>
                <a:off x="8060531" y="4514850"/>
                <a:ext cx="0" cy="638175"/>
              </a:xfrm>
              <a:prstGeom prst="line">
                <a:avLst/>
              </a:prstGeom>
              <a:noFill/>
              <a:ln w="12700" cap="flat" cmpd="sng" algn="ctr">
                <a:solidFill>
                  <a:srgbClr val="FFFFFF">
                    <a:lumMod val="65000"/>
                  </a:srgbClr>
                </a:solidFill>
                <a:prstDash val="sysDash"/>
                <a:miter lim="800000"/>
              </a:ln>
              <a:effectLst/>
            </p:spPr>
          </p:cxnSp>
          <p:cxnSp>
            <p:nvCxnSpPr>
              <p:cNvPr id="81" name="Straight Connector 114"/>
              <p:cNvCxnSpPr/>
              <p:nvPr/>
            </p:nvCxnSpPr>
            <p:spPr>
              <a:xfrm>
                <a:off x="10025063" y="4514850"/>
                <a:ext cx="0" cy="638175"/>
              </a:xfrm>
              <a:prstGeom prst="line">
                <a:avLst/>
              </a:prstGeom>
              <a:noFill/>
              <a:ln w="12700" cap="flat" cmpd="sng" algn="ctr">
                <a:solidFill>
                  <a:srgbClr val="FFFFFF">
                    <a:lumMod val="65000"/>
                  </a:srgbClr>
                </a:solidFill>
                <a:prstDash val="sysDash"/>
                <a:miter lim="800000"/>
              </a:ln>
              <a:effectLst/>
            </p:spPr>
          </p:cxnSp>
        </p:grpSp>
        <p:sp>
          <p:nvSpPr>
            <p:cNvPr id="47" name="iṥḻiḓê"/>
            <p:cNvSpPr/>
            <p:nvPr/>
          </p:nvSpPr>
          <p:spPr>
            <a:xfrm>
              <a:off x="3493505" y="4680150"/>
              <a:ext cx="1562240" cy="448162"/>
            </a:xfrm>
            <a:prstGeom prst="rect">
              <a:avLst/>
            </a:prstGeom>
            <a:solidFill>
              <a:srgbClr val="F0F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none" anchor="ctr" anchorCtr="1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 defTabSz="457200">
                <a:buClr>
                  <a:prstClr val="white"/>
                </a:buClr>
                <a:defRPr/>
              </a:pPr>
              <a:r>
                <a:rPr lang="zh-TW" altLang="en-US" sz="1400" kern="0" dirty="0">
                  <a:solidFill>
                    <a:srgbClr val="000000">
                      <a:lumMod val="100000"/>
                    </a:srgbClr>
                  </a:solidFill>
                  <a:latin typeface="Arial"/>
                  <a:ea typeface="微软雅黑"/>
                </a:rPr>
                <a:t>工作項目</a:t>
              </a:r>
              <a:endParaRPr lang="zh-CN" altLang="en-US" sz="1400" kern="0" dirty="0">
                <a:solidFill>
                  <a:srgbClr val="000000">
                    <a:lumMod val="100000"/>
                  </a:srgbClr>
                </a:solidFill>
                <a:latin typeface="Arial"/>
                <a:ea typeface="微软雅黑"/>
              </a:endParaRPr>
            </a:p>
          </p:txBody>
        </p:sp>
        <p:sp>
          <p:nvSpPr>
            <p:cNvPr id="48" name="îŝļïḋe"/>
            <p:cNvSpPr/>
            <p:nvPr/>
          </p:nvSpPr>
          <p:spPr>
            <a:xfrm>
              <a:off x="1678274" y="4680150"/>
              <a:ext cx="1562240" cy="448162"/>
            </a:xfrm>
            <a:prstGeom prst="rect">
              <a:avLst/>
            </a:prstGeom>
            <a:solidFill>
              <a:srgbClr val="F0F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none" anchor="ctr" anchorCtr="1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 defTabSz="457200">
                <a:buClr>
                  <a:prstClr val="white"/>
                </a:buClr>
                <a:defRPr/>
              </a:pPr>
              <a:r>
                <a:rPr lang="zh-TW" altLang="en-US" sz="1400" kern="0" dirty="0">
                  <a:solidFill>
                    <a:srgbClr val="000000">
                      <a:lumMod val="100000"/>
                    </a:srgbClr>
                  </a:solidFill>
                  <a:latin typeface="Arial"/>
                  <a:ea typeface="微软雅黑"/>
                </a:rPr>
                <a:t>工作項目</a:t>
              </a:r>
              <a:endParaRPr lang="zh-CN" altLang="en-US" sz="1400" kern="0" dirty="0">
                <a:solidFill>
                  <a:srgbClr val="000000">
                    <a:lumMod val="100000"/>
                  </a:srgbClr>
                </a:solidFill>
                <a:latin typeface="Arial"/>
                <a:ea typeface="微软雅黑"/>
              </a:endParaRPr>
            </a:p>
          </p:txBody>
        </p:sp>
        <p:sp>
          <p:nvSpPr>
            <p:cNvPr id="49" name="îşlíḓè"/>
            <p:cNvSpPr/>
            <p:nvPr/>
          </p:nvSpPr>
          <p:spPr>
            <a:xfrm>
              <a:off x="1678274" y="5191645"/>
              <a:ext cx="1562240" cy="448162"/>
            </a:xfrm>
            <a:prstGeom prst="rect">
              <a:avLst/>
            </a:prstGeom>
            <a:solidFill>
              <a:srgbClr val="F0F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none" anchor="ctr" anchorCtr="1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 defTabSz="457200">
                <a:buClr>
                  <a:prstClr val="white"/>
                </a:buClr>
                <a:defRPr/>
              </a:pPr>
              <a:r>
                <a:rPr lang="zh-TW" altLang="en-US" sz="1400" kern="0" dirty="0">
                  <a:solidFill>
                    <a:srgbClr val="000000">
                      <a:lumMod val="100000"/>
                    </a:srgbClr>
                  </a:solidFill>
                  <a:latin typeface="Arial"/>
                  <a:ea typeface="微软雅黑"/>
                </a:rPr>
                <a:t>工作項目</a:t>
              </a:r>
              <a:endParaRPr lang="zh-CN" altLang="en-US" sz="1400" kern="0" dirty="0">
                <a:solidFill>
                  <a:srgbClr val="000000">
                    <a:lumMod val="100000"/>
                  </a:srgbClr>
                </a:solidFill>
                <a:latin typeface="Arial"/>
                <a:ea typeface="微软雅黑"/>
              </a:endParaRPr>
            </a:p>
          </p:txBody>
        </p:sp>
        <p:grpSp>
          <p:nvGrpSpPr>
            <p:cNvPr id="50" name="îṣlidê"/>
            <p:cNvGrpSpPr/>
            <p:nvPr/>
          </p:nvGrpSpPr>
          <p:grpSpPr>
            <a:xfrm>
              <a:off x="5198509" y="1904471"/>
              <a:ext cx="2197240" cy="2016312"/>
              <a:chOff x="4997380" y="2392794"/>
              <a:chExt cx="2197240" cy="1943949"/>
            </a:xfrm>
          </p:grpSpPr>
          <p:cxnSp>
            <p:nvCxnSpPr>
              <p:cNvPr id="72" name="Straight Connector 129"/>
              <p:cNvCxnSpPr/>
              <p:nvPr/>
            </p:nvCxnSpPr>
            <p:spPr>
              <a:xfrm>
                <a:off x="6096000" y="2392794"/>
                <a:ext cx="0" cy="1943949"/>
              </a:xfrm>
              <a:prstGeom prst="line">
                <a:avLst/>
              </a:prstGeom>
              <a:noFill/>
              <a:ln w="12700" cap="flat" cmpd="sng" algn="ctr">
                <a:solidFill>
                  <a:srgbClr val="FFFFFF">
                    <a:lumMod val="65000"/>
                  </a:srgbClr>
                </a:solidFill>
                <a:prstDash val="sysDash"/>
                <a:miter lim="800000"/>
              </a:ln>
              <a:effectLst/>
            </p:spPr>
          </p:cxnSp>
          <p:cxnSp>
            <p:nvCxnSpPr>
              <p:cNvPr id="73" name="Straight Connector 130"/>
              <p:cNvCxnSpPr/>
              <p:nvPr/>
            </p:nvCxnSpPr>
            <p:spPr>
              <a:xfrm>
                <a:off x="4997380" y="3039937"/>
                <a:ext cx="1098620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FFFFFF">
                    <a:lumMod val="65000"/>
                  </a:srgbClr>
                </a:solidFill>
                <a:prstDash val="sysDash"/>
                <a:miter lim="800000"/>
              </a:ln>
              <a:effectLst/>
            </p:spPr>
          </p:cxnSp>
          <p:cxnSp>
            <p:nvCxnSpPr>
              <p:cNvPr id="74" name="Straight Connector 131"/>
              <p:cNvCxnSpPr/>
              <p:nvPr/>
            </p:nvCxnSpPr>
            <p:spPr>
              <a:xfrm>
                <a:off x="4997380" y="3727955"/>
                <a:ext cx="1098620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FFFFFF">
                    <a:lumMod val="65000"/>
                  </a:srgbClr>
                </a:solidFill>
                <a:prstDash val="sysDash"/>
                <a:miter lim="800000"/>
              </a:ln>
              <a:effectLst/>
            </p:spPr>
          </p:cxnSp>
          <p:cxnSp>
            <p:nvCxnSpPr>
              <p:cNvPr id="75" name="Straight Connector 132"/>
              <p:cNvCxnSpPr/>
              <p:nvPr/>
            </p:nvCxnSpPr>
            <p:spPr>
              <a:xfrm flipH="1">
                <a:off x="6096000" y="3383946"/>
                <a:ext cx="1098620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FFFFFF">
                    <a:lumMod val="65000"/>
                  </a:srgbClr>
                </a:solidFill>
                <a:prstDash val="sysDash"/>
                <a:miter lim="800000"/>
              </a:ln>
              <a:effectLst/>
            </p:spPr>
          </p:cxnSp>
        </p:grpSp>
        <p:sp>
          <p:nvSpPr>
            <p:cNvPr id="51" name="íśḻiďê"/>
            <p:cNvSpPr/>
            <p:nvPr/>
          </p:nvSpPr>
          <p:spPr>
            <a:xfrm>
              <a:off x="4820811" y="1433291"/>
              <a:ext cx="2952636" cy="552387"/>
            </a:xfrm>
            <a:prstGeom prst="rect">
              <a:avLst/>
            </a:prstGeom>
            <a:solidFill>
              <a:srgbClr val="42424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none" anchor="ctr" anchorCtr="1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white"/>
                </a:buClr>
                <a:buSzTx/>
                <a:buFontTx/>
                <a:buNone/>
                <a:tabLst/>
                <a:defRPr/>
              </a:pPr>
              <a:r>
                <a:rPr kumimoji="0" lang="zh-TW" alt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主持人</a:t>
              </a:r>
              <a:endPara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  <p:sp>
          <p:nvSpPr>
            <p:cNvPr id="52" name="íṣ1îḓe"/>
            <p:cNvSpPr/>
            <p:nvPr/>
          </p:nvSpPr>
          <p:spPr>
            <a:xfrm>
              <a:off x="3664717" y="2351626"/>
              <a:ext cx="1562240" cy="448160"/>
            </a:xfrm>
            <a:prstGeom prst="rect">
              <a:avLst/>
            </a:prstGeom>
            <a:solidFill>
              <a:srgbClr val="42424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none" anchor="ctr" anchorCtr="1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white"/>
                </a:buClr>
                <a:buSzTx/>
                <a:buFontTx/>
                <a:buNone/>
                <a:tabLst/>
                <a:defRPr/>
              </a:pPr>
              <a:r>
                <a:rPr lang="zh-TW" altLang="en-US" sz="1600" b="1" kern="0" dirty="0" smtClean="0">
                  <a:solidFill>
                    <a:srgbClr val="FFFFFF"/>
                  </a:solidFill>
                  <a:latin typeface="Arial"/>
                  <a:ea typeface="微软雅黑"/>
                </a:rPr>
                <a:t>協同主持人</a:t>
              </a:r>
              <a:endPara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  <p:sp>
          <p:nvSpPr>
            <p:cNvPr id="53" name="ïṡḷïḑè"/>
            <p:cNvSpPr/>
            <p:nvPr/>
          </p:nvSpPr>
          <p:spPr>
            <a:xfrm>
              <a:off x="3664717" y="2351623"/>
              <a:ext cx="1562240" cy="37341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  <p:sp>
          <p:nvSpPr>
            <p:cNvPr id="54" name="iślïďè"/>
            <p:cNvSpPr/>
            <p:nvPr/>
          </p:nvSpPr>
          <p:spPr>
            <a:xfrm>
              <a:off x="5286321" y="4680150"/>
              <a:ext cx="1562240" cy="448162"/>
            </a:xfrm>
            <a:prstGeom prst="rect">
              <a:avLst/>
            </a:prstGeom>
            <a:solidFill>
              <a:srgbClr val="F0F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none" anchor="ctr" anchorCtr="1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 defTabSz="457200">
                <a:buClr>
                  <a:prstClr val="white"/>
                </a:buClr>
                <a:defRPr/>
              </a:pPr>
              <a:r>
                <a:rPr lang="zh-TW" altLang="en-US" sz="1400" kern="0" dirty="0">
                  <a:solidFill>
                    <a:srgbClr val="000000">
                      <a:lumMod val="100000"/>
                    </a:srgbClr>
                  </a:solidFill>
                  <a:latin typeface="Arial"/>
                  <a:ea typeface="微软雅黑"/>
                </a:rPr>
                <a:t>工作項目</a:t>
              </a:r>
              <a:endParaRPr lang="zh-CN" altLang="en-US" sz="1400" kern="0" dirty="0">
                <a:solidFill>
                  <a:srgbClr val="000000">
                    <a:lumMod val="100000"/>
                  </a:srgbClr>
                </a:solidFill>
                <a:latin typeface="Arial"/>
                <a:ea typeface="微软雅黑"/>
              </a:endParaRPr>
            </a:p>
          </p:txBody>
        </p:sp>
        <p:sp>
          <p:nvSpPr>
            <p:cNvPr id="55" name="îs1idé"/>
            <p:cNvSpPr/>
            <p:nvPr/>
          </p:nvSpPr>
          <p:spPr>
            <a:xfrm>
              <a:off x="7118903" y="4680150"/>
              <a:ext cx="1562240" cy="448162"/>
            </a:xfrm>
            <a:prstGeom prst="rect">
              <a:avLst/>
            </a:prstGeom>
            <a:solidFill>
              <a:srgbClr val="F0F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none" anchor="ctr" anchorCtr="1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 defTabSz="457200">
                <a:buClr>
                  <a:prstClr val="white"/>
                </a:buClr>
                <a:defRPr/>
              </a:pPr>
              <a:r>
                <a:rPr lang="zh-TW" altLang="en-US" sz="1400" kern="0" dirty="0">
                  <a:solidFill>
                    <a:srgbClr val="000000">
                      <a:lumMod val="100000"/>
                    </a:srgbClr>
                  </a:solidFill>
                  <a:latin typeface="Arial"/>
                  <a:ea typeface="微软雅黑"/>
                </a:rPr>
                <a:t>工作項目</a:t>
              </a:r>
              <a:endParaRPr lang="zh-CN" altLang="en-US" sz="1400" kern="0" dirty="0">
                <a:solidFill>
                  <a:srgbClr val="000000">
                    <a:lumMod val="100000"/>
                  </a:srgbClr>
                </a:solidFill>
                <a:latin typeface="Arial"/>
                <a:ea typeface="微软雅黑"/>
              </a:endParaRPr>
            </a:p>
          </p:txBody>
        </p:sp>
        <p:sp>
          <p:nvSpPr>
            <p:cNvPr id="56" name="îṣľïḓé"/>
            <p:cNvSpPr/>
            <p:nvPr/>
          </p:nvSpPr>
          <p:spPr>
            <a:xfrm>
              <a:off x="8951485" y="4680150"/>
              <a:ext cx="1562240" cy="448162"/>
            </a:xfrm>
            <a:prstGeom prst="rect">
              <a:avLst/>
            </a:prstGeom>
            <a:solidFill>
              <a:srgbClr val="F0F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none" anchor="ctr" anchorCtr="1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 defTabSz="457200">
                <a:buClr>
                  <a:prstClr val="white"/>
                </a:buClr>
                <a:defRPr/>
              </a:pPr>
              <a:r>
                <a:rPr lang="zh-TW" altLang="en-US" sz="1400" kern="0" dirty="0">
                  <a:solidFill>
                    <a:srgbClr val="000000">
                      <a:lumMod val="100000"/>
                    </a:srgbClr>
                  </a:solidFill>
                  <a:latin typeface="Arial"/>
                  <a:ea typeface="微软雅黑"/>
                </a:rPr>
                <a:t>工作項目</a:t>
              </a:r>
              <a:endParaRPr lang="zh-CN" altLang="en-US" sz="1400" kern="0" dirty="0">
                <a:solidFill>
                  <a:srgbClr val="000000">
                    <a:lumMod val="100000"/>
                  </a:srgbClr>
                </a:solidFill>
                <a:latin typeface="Arial"/>
                <a:ea typeface="微软雅黑"/>
              </a:endParaRPr>
            </a:p>
          </p:txBody>
        </p:sp>
        <p:sp>
          <p:nvSpPr>
            <p:cNvPr id="57" name="ïSļïḓe"/>
            <p:cNvSpPr/>
            <p:nvPr/>
          </p:nvSpPr>
          <p:spPr>
            <a:xfrm>
              <a:off x="7118903" y="5184007"/>
              <a:ext cx="1562240" cy="448162"/>
            </a:xfrm>
            <a:prstGeom prst="rect">
              <a:avLst/>
            </a:prstGeom>
            <a:solidFill>
              <a:srgbClr val="F0F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none" anchor="ctr" anchorCtr="1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 defTabSz="457200">
                <a:buClr>
                  <a:prstClr val="white"/>
                </a:buClr>
                <a:defRPr/>
              </a:pPr>
              <a:r>
                <a:rPr lang="zh-TW" altLang="en-US" sz="1400" kern="0" dirty="0">
                  <a:solidFill>
                    <a:srgbClr val="000000">
                      <a:lumMod val="100000"/>
                    </a:srgbClr>
                  </a:solidFill>
                  <a:latin typeface="Arial"/>
                  <a:ea typeface="微软雅黑"/>
                </a:rPr>
                <a:t>工作項目</a:t>
              </a:r>
              <a:endParaRPr lang="zh-CN" altLang="en-US" sz="1400" kern="0" dirty="0">
                <a:solidFill>
                  <a:srgbClr val="000000">
                    <a:lumMod val="100000"/>
                  </a:srgbClr>
                </a:solidFill>
                <a:latin typeface="Arial"/>
                <a:ea typeface="微软雅黑"/>
              </a:endParaRPr>
            </a:p>
          </p:txBody>
        </p:sp>
        <p:sp>
          <p:nvSpPr>
            <p:cNvPr id="58" name="îSḻîďê"/>
            <p:cNvSpPr/>
            <p:nvPr/>
          </p:nvSpPr>
          <p:spPr>
            <a:xfrm>
              <a:off x="1678274" y="4158757"/>
              <a:ext cx="1562240" cy="448160"/>
            </a:xfrm>
            <a:prstGeom prst="rect">
              <a:avLst/>
            </a:prstGeom>
            <a:solidFill>
              <a:srgbClr val="F0F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none" anchor="ctr" anchorCtr="1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white"/>
                </a:buClr>
                <a:buSzTx/>
                <a:buFontTx/>
                <a:buNone/>
                <a:tabLst/>
                <a:defRPr/>
              </a:pPr>
              <a:r>
                <a:rPr kumimoji="0" lang="zh-TW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100000"/>
                    </a:srgbClr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聯盟成員</a:t>
              </a: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100000"/>
                  </a:srgbClr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  <p:sp>
          <p:nvSpPr>
            <p:cNvPr id="59" name="íŝľïdè"/>
            <p:cNvSpPr/>
            <p:nvPr/>
          </p:nvSpPr>
          <p:spPr>
            <a:xfrm>
              <a:off x="1678274" y="4158755"/>
              <a:ext cx="1562240" cy="37341"/>
            </a:xfrm>
            <a:prstGeom prst="rect">
              <a:avLst/>
            </a:prstGeom>
            <a:solidFill>
              <a:srgbClr val="42424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6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  <p:sp>
          <p:nvSpPr>
            <p:cNvPr id="60" name="iṥľîḍê"/>
            <p:cNvSpPr/>
            <p:nvPr/>
          </p:nvSpPr>
          <p:spPr>
            <a:xfrm>
              <a:off x="3664717" y="3081633"/>
              <a:ext cx="1562240" cy="448160"/>
            </a:xfrm>
            <a:prstGeom prst="rect">
              <a:avLst/>
            </a:prstGeom>
            <a:solidFill>
              <a:srgbClr val="42424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none" anchor="ctr" anchorCtr="1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 defTabSz="457200">
                <a:buClr>
                  <a:prstClr val="white"/>
                </a:buClr>
                <a:defRPr/>
              </a:pPr>
              <a:r>
                <a:rPr lang="zh-TW" altLang="en-US" sz="1600" b="1" kern="0" dirty="0" smtClean="0">
                  <a:solidFill>
                    <a:srgbClr val="FFFFFF"/>
                  </a:solidFill>
                  <a:latin typeface="Arial"/>
                  <a:ea typeface="微软雅黑"/>
                </a:rPr>
                <a:t>市場經理</a:t>
              </a:r>
              <a:endParaRPr lang="zh-CN" altLang="en-US" sz="1600" b="1" kern="0" dirty="0">
                <a:solidFill>
                  <a:srgbClr val="FFFFFF"/>
                </a:solidFill>
                <a:latin typeface="Arial"/>
                <a:ea typeface="微软雅黑"/>
              </a:endParaRPr>
            </a:p>
          </p:txBody>
        </p:sp>
        <p:sp>
          <p:nvSpPr>
            <p:cNvPr id="61" name="ïśļíḓe"/>
            <p:cNvSpPr/>
            <p:nvPr/>
          </p:nvSpPr>
          <p:spPr>
            <a:xfrm>
              <a:off x="3664717" y="3081629"/>
              <a:ext cx="1562240" cy="37341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  <p:sp>
          <p:nvSpPr>
            <p:cNvPr id="62" name="îSļiďè"/>
            <p:cNvSpPr/>
            <p:nvPr/>
          </p:nvSpPr>
          <p:spPr>
            <a:xfrm>
              <a:off x="6965439" y="2724818"/>
              <a:ext cx="1562240" cy="448160"/>
            </a:xfrm>
            <a:prstGeom prst="rect">
              <a:avLst/>
            </a:prstGeom>
            <a:solidFill>
              <a:srgbClr val="42424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none" anchor="ctr" anchorCtr="1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 defTabSz="457200">
                <a:buClr>
                  <a:prstClr val="white"/>
                </a:buClr>
                <a:defRPr/>
              </a:pPr>
              <a:r>
                <a:rPr lang="zh-TW" altLang="en-US" sz="1600" b="1" kern="0" dirty="0" smtClean="0">
                  <a:solidFill>
                    <a:srgbClr val="FFFFFF"/>
                  </a:solidFill>
                  <a:latin typeface="Arial"/>
                  <a:ea typeface="微软雅黑"/>
                </a:rPr>
                <a:t>專案經理</a:t>
              </a:r>
              <a:endParaRPr lang="zh-CN" altLang="en-US" sz="1600" b="1" kern="0" dirty="0">
                <a:solidFill>
                  <a:srgbClr val="FFFFFF"/>
                </a:solidFill>
                <a:latin typeface="Arial"/>
                <a:ea typeface="微软雅黑"/>
              </a:endParaRPr>
            </a:p>
          </p:txBody>
        </p:sp>
        <p:sp>
          <p:nvSpPr>
            <p:cNvPr id="63" name="ïṡļidê"/>
            <p:cNvSpPr/>
            <p:nvPr/>
          </p:nvSpPr>
          <p:spPr>
            <a:xfrm>
              <a:off x="6965439" y="2724815"/>
              <a:ext cx="1562240" cy="37341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  <p:sp>
          <p:nvSpPr>
            <p:cNvPr id="64" name="ís1iďè"/>
            <p:cNvSpPr/>
            <p:nvPr/>
          </p:nvSpPr>
          <p:spPr>
            <a:xfrm>
              <a:off x="3493505" y="4158757"/>
              <a:ext cx="1562240" cy="448160"/>
            </a:xfrm>
            <a:prstGeom prst="rect">
              <a:avLst/>
            </a:prstGeom>
            <a:solidFill>
              <a:srgbClr val="F0F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none" anchor="ctr" anchorCtr="1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 defTabSz="457200">
                <a:buClr>
                  <a:prstClr val="white"/>
                </a:buClr>
                <a:defRPr/>
              </a:pPr>
              <a:r>
                <a:rPr lang="zh-TW" altLang="en-US" sz="1400" kern="0" dirty="0">
                  <a:solidFill>
                    <a:srgbClr val="000000">
                      <a:lumMod val="100000"/>
                    </a:srgbClr>
                  </a:solidFill>
                  <a:latin typeface="Arial"/>
                  <a:ea typeface="微软雅黑"/>
                </a:rPr>
                <a:t>聯盟成員</a:t>
              </a:r>
              <a:endParaRPr lang="zh-CN" altLang="en-US" sz="1400" kern="0" dirty="0">
                <a:solidFill>
                  <a:srgbClr val="000000">
                    <a:lumMod val="100000"/>
                  </a:srgbClr>
                </a:solidFill>
                <a:latin typeface="Arial"/>
                <a:ea typeface="微软雅黑"/>
              </a:endParaRPr>
            </a:p>
          </p:txBody>
        </p:sp>
        <p:sp>
          <p:nvSpPr>
            <p:cNvPr id="65" name="iṧľïḑe"/>
            <p:cNvSpPr/>
            <p:nvPr/>
          </p:nvSpPr>
          <p:spPr>
            <a:xfrm>
              <a:off x="3493505" y="4158755"/>
              <a:ext cx="1562240" cy="37341"/>
            </a:xfrm>
            <a:prstGeom prst="rect">
              <a:avLst/>
            </a:prstGeom>
            <a:solidFill>
              <a:srgbClr val="42424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6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  <p:sp>
          <p:nvSpPr>
            <p:cNvPr id="66" name="iṡļïďè"/>
            <p:cNvSpPr/>
            <p:nvPr/>
          </p:nvSpPr>
          <p:spPr>
            <a:xfrm>
              <a:off x="5308737" y="4158757"/>
              <a:ext cx="1562240" cy="448160"/>
            </a:xfrm>
            <a:prstGeom prst="rect">
              <a:avLst/>
            </a:prstGeom>
            <a:solidFill>
              <a:srgbClr val="F0F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none" anchor="ctr" anchorCtr="1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 defTabSz="457200">
                <a:buClr>
                  <a:prstClr val="white"/>
                </a:buClr>
                <a:defRPr/>
              </a:pPr>
              <a:r>
                <a:rPr lang="zh-TW" altLang="en-US" sz="1400" kern="0" dirty="0">
                  <a:solidFill>
                    <a:srgbClr val="000000">
                      <a:lumMod val="100000"/>
                    </a:srgbClr>
                  </a:solidFill>
                  <a:latin typeface="Arial"/>
                  <a:ea typeface="微软雅黑"/>
                </a:rPr>
                <a:t>聯盟成員</a:t>
              </a:r>
              <a:endParaRPr lang="zh-CN" altLang="en-US" sz="1400" kern="0" dirty="0">
                <a:solidFill>
                  <a:srgbClr val="000000">
                    <a:lumMod val="100000"/>
                  </a:srgbClr>
                </a:solidFill>
                <a:latin typeface="Arial"/>
                <a:ea typeface="微软雅黑"/>
              </a:endParaRPr>
            </a:p>
          </p:txBody>
        </p:sp>
        <p:sp>
          <p:nvSpPr>
            <p:cNvPr id="67" name="î$lïďê"/>
            <p:cNvSpPr/>
            <p:nvPr/>
          </p:nvSpPr>
          <p:spPr>
            <a:xfrm>
              <a:off x="5308737" y="4158755"/>
              <a:ext cx="1562240" cy="37341"/>
            </a:xfrm>
            <a:prstGeom prst="rect">
              <a:avLst/>
            </a:prstGeom>
            <a:solidFill>
              <a:srgbClr val="42424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6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  <p:sp>
          <p:nvSpPr>
            <p:cNvPr id="68" name="isḷïdê"/>
            <p:cNvSpPr/>
            <p:nvPr/>
          </p:nvSpPr>
          <p:spPr>
            <a:xfrm>
              <a:off x="7123967" y="4158757"/>
              <a:ext cx="1562240" cy="448160"/>
            </a:xfrm>
            <a:prstGeom prst="rect">
              <a:avLst/>
            </a:prstGeom>
            <a:solidFill>
              <a:srgbClr val="F0F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none" anchor="ctr" anchorCtr="1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 defTabSz="457200">
                <a:buClr>
                  <a:prstClr val="white"/>
                </a:buClr>
                <a:defRPr/>
              </a:pPr>
              <a:r>
                <a:rPr lang="zh-TW" altLang="en-US" sz="1400" kern="0" dirty="0">
                  <a:solidFill>
                    <a:srgbClr val="000000">
                      <a:lumMod val="100000"/>
                    </a:srgbClr>
                  </a:solidFill>
                  <a:latin typeface="Arial"/>
                  <a:ea typeface="微软雅黑"/>
                </a:rPr>
                <a:t>聯盟成員</a:t>
              </a:r>
              <a:endParaRPr lang="zh-CN" altLang="en-US" sz="1400" kern="0" dirty="0">
                <a:solidFill>
                  <a:srgbClr val="000000">
                    <a:lumMod val="100000"/>
                  </a:srgbClr>
                </a:solidFill>
                <a:latin typeface="Arial"/>
                <a:ea typeface="微软雅黑"/>
              </a:endParaRPr>
            </a:p>
          </p:txBody>
        </p:sp>
        <p:sp>
          <p:nvSpPr>
            <p:cNvPr id="69" name="ïSľîdè"/>
            <p:cNvSpPr/>
            <p:nvPr/>
          </p:nvSpPr>
          <p:spPr>
            <a:xfrm>
              <a:off x="7123967" y="4158755"/>
              <a:ext cx="1562240" cy="37341"/>
            </a:xfrm>
            <a:prstGeom prst="rect">
              <a:avLst/>
            </a:prstGeom>
            <a:solidFill>
              <a:srgbClr val="42424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6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  <p:sp>
          <p:nvSpPr>
            <p:cNvPr id="70" name="îṣľiḍe"/>
            <p:cNvSpPr/>
            <p:nvPr/>
          </p:nvSpPr>
          <p:spPr>
            <a:xfrm>
              <a:off x="8939198" y="4158757"/>
              <a:ext cx="1562240" cy="448160"/>
            </a:xfrm>
            <a:prstGeom prst="rect">
              <a:avLst/>
            </a:prstGeom>
            <a:solidFill>
              <a:srgbClr val="F0F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none" anchor="ctr" anchorCtr="1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 defTabSz="457200">
                <a:buClr>
                  <a:prstClr val="white"/>
                </a:buClr>
                <a:defRPr/>
              </a:pPr>
              <a:r>
                <a:rPr lang="zh-TW" altLang="en-US" sz="1400" kern="0" dirty="0">
                  <a:solidFill>
                    <a:srgbClr val="000000">
                      <a:lumMod val="100000"/>
                    </a:srgbClr>
                  </a:solidFill>
                  <a:latin typeface="Arial"/>
                  <a:ea typeface="微软雅黑"/>
                </a:rPr>
                <a:t>聯盟成員</a:t>
              </a:r>
              <a:endParaRPr lang="zh-CN" altLang="en-US" sz="1400" kern="0" dirty="0">
                <a:solidFill>
                  <a:srgbClr val="000000">
                    <a:lumMod val="100000"/>
                  </a:srgbClr>
                </a:solidFill>
                <a:latin typeface="Arial"/>
                <a:ea typeface="微软雅黑"/>
              </a:endParaRPr>
            </a:p>
          </p:txBody>
        </p:sp>
        <p:sp>
          <p:nvSpPr>
            <p:cNvPr id="71" name="îŝľíďé"/>
            <p:cNvSpPr/>
            <p:nvPr/>
          </p:nvSpPr>
          <p:spPr>
            <a:xfrm>
              <a:off x="8939198" y="4158755"/>
              <a:ext cx="1562240" cy="37341"/>
            </a:xfrm>
            <a:prstGeom prst="rect">
              <a:avLst/>
            </a:prstGeom>
            <a:solidFill>
              <a:srgbClr val="42424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6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</p:grpSp>
      <p:sp>
        <p:nvSpPr>
          <p:cNvPr id="43" name="矩形 42"/>
          <p:cNvSpPr/>
          <p:nvPr/>
        </p:nvSpPr>
        <p:spPr>
          <a:xfrm>
            <a:off x="7351946" y="338795"/>
            <a:ext cx="4600059" cy="1089529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提醒</a:t>
            </a:r>
            <a:r>
              <a:rPr lang="zh-TW" altLang="en-US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1800" b="1" i="0" u="none" strike="noStrike" kern="1200" cap="none" spc="0" baseline="0" dirty="0" smtClean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20000"/>
              </a:lnSpc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可自行圖畫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，下圖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為範例</a:t>
            </a:r>
            <a:endParaRPr lang="zh-TW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0" indent="-285750">
              <a:lnSpc>
                <a:spcPct val="120000"/>
              </a:lnSpc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展現聯盟成員的合作關係與計畫人力規劃</a:t>
            </a:r>
            <a:endParaRPr lang="en-US" sz="1800" b="1" i="0" u="none" strike="noStrike" kern="1200" cap="none" spc="0" baseline="0" dirty="0"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029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chemeClr val="tx1"/>
                </a:solidFill>
              </a:rPr>
              <a:t>二</a:t>
            </a:r>
            <a:r>
              <a:rPr lang="zh-TW" altLang="en-US" dirty="0" smtClean="0">
                <a:solidFill>
                  <a:schemeClr val="tx1"/>
                </a:solidFill>
              </a:rPr>
              <a:t>、參與計畫</a:t>
            </a:r>
            <a:r>
              <a:rPr lang="zh-TW" altLang="en-US" dirty="0">
                <a:solidFill>
                  <a:schemeClr val="tx1"/>
                </a:solidFill>
              </a:rPr>
              <a:t>研發人員簡歷表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36</a:t>
            </a:fld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422935"/>
              </p:ext>
            </p:extLst>
          </p:nvPr>
        </p:nvGraphicFramePr>
        <p:xfrm>
          <a:off x="838199" y="1605822"/>
          <a:ext cx="10515601" cy="2133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03117">
                  <a:extLst>
                    <a:ext uri="{9D8B030D-6E8A-4147-A177-3AD203B41FA5}">
                      <a16:colId xmlns:a16="http://schemas.microsoft.com/office/drawing/2014/main" val="1402830474"/>
                    </a:ext>
                  </a:extLst>
                </a:gridCol>
                <a:gridCol w="3202643">
                  <a:extLst>
                    <a:ext uri="{9D8B030D-6E8A-4147-A177-3AD203B41FA5}">
                      <a16:colId xmlns:a16="http://schemas.microsoft.com/office/drawing/2014/main" val="2136628229"/>
                    </a:ext>
                  </a:extLst>
                </a:gridCol>
                <a:gridCol w="2106200">
                  <a:extLst>
                    <a:ext uri="{9D8B030D-6E8A-4147-A177-3AD203B41FA5}">
                      <a16:colId xmlns:a16="http://schemas.microsoft.com/office/drawing/2014/main" val="991141968"/>
                    </a:ext>
                  </a:extLst>
                </a:gridCol>
                <a:gridCol w="2106200">
                  <a:extLst>
                    <a:ext uri="{9D8B030D-6E8A-4147-A177-3AD203B41FA5}">
                      <a16:colId xmlns:a16="http://schemas.microsoft.com/office/drawing/2014/main" val="3495976767"/>
                    </a:ext>
                  </a:extLst>
                </a:gridCol>
                <a:gridCol w="1797441">
                  <a:extLst>
                    <a:ext uri="{9D8B030D-6E8A-4147-A177-3AD203B41FA5}">
                      <a16:colId xmlns:a16="http://schemas.microsoft.com/office/drawing/2014/main" val="652481505"/>
                    </a:ext>
                  </a:extLst>
                </a:gridCol>
              </a:tblGrid>
              <a:tr h="1722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姓名</a:t>
                      </a: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r>
                        <a:rPr lang="zh-TW" alt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簡歷</a:t>
                      </a:r>
                      <a:endParaRPr lang="zh-TW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性別</a:t>
                      </a: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 </a:t>
                      </a:r>
                      <a:r>
                        <a:rPr lang="zh-TW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男</a:t>
                      </a:r>
                      <a:r>
                        <a:rPr lang="en-US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□ </a:t>
                      </a:r>
                      <a:r>
                        <a:rPr lang="zh-TW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女</a:t>
                      </a: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58097"/>
                  </a:ext>
                </a:extLst>
              </a:tr>
              <a:tr h="218338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學歷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學校</a:t>
                      </a: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大專以上</a:t>
                      </a: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學位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科系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666826804"/>
                  </a:ext>
                </a:extLst>
              </a:tr>
              <a:tr h="1455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~</a:t>
                      </a: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96841985"/>
                  </a:ext>
                </a:extLst>
              </a:tr>
              <a:tr h="218338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經歷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公司名稱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部門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職稱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901223800"/>
                  </a:ext>
                </a:extLst>
              </a:tr>
              <a:tr h="1455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~</a:t>
                      </a: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862919610"/>
                  </a:ext>
                </a:extLst>
              </a:tr>
              <a:tr h="218338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曾參與計畫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計畫名稱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公司名稱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主要任務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97425611"/>
                  </a:ext>
                </a:extLst>
              </a:tr>
              <a:tr h="1455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~</a:t>
                      </a: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363916290"/>
                  </a:ext>
                </a:extLst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838199" y="1122447"/>
            <a:ext cx="3016171" cy="369332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計畫主持人資歷說明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838199" y="3911880"/>
            <a:ext cx="4011593" cy="369332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參與計畫研發人員資歷說明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91222"/>
              </p:ext>
            </p:extLst>
          </p:nvPr>
        </p:nvGraphicFramePr>
        <p:xfrm>
          <a:off x="838199" y="4453671"/>
          <a:ext cx="10515600" cy="1737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02176">
                  <a:extLst>
                    <a:ext uri="{9D8B030D-6E8A-4147-A177-3AD203B41FA5}">
                      <a16:colId xmlns:a16="http://schemas.microsoft.com/office/drawing/2014/main" val="2385894731"/>
                    </a:ext>
                  </a:extLst>
                </a:gridCol>
                <a:gridCol w="767447">
                  <a:extLst>
                    <a:ext uri="{9D8B030D-6E8A-4147-A177-3AD203B41FA5}">
                      <a16:colId xmlns:a16="http://schemas.microsoft.com/office/drawing/2014/main" val="757781516"/>
                    </a:ext>
                  </a:extLst>
                </a:gridCol>
                <a:gridCol w="767447">
                  <a:extLst>
                    <a:ext uri="{9D8B030D-6E8A-4147-A177-3AD203B41FA5}">
                      <a16:colId xmlns:a16="http://schemas.microsoft.com/office/drawing/2014/main" val="1532142358"/>
                    </a:ext>
                  </a:extLst>
                </a:gridCol>
                <a:gridCol w="1552042">
                  <a:extLst>
                    <a:ext uri="{9D8B030D-6E8A-4147-A177-3AD203B41FA5}">
                      <a16:colId xmlns:a16="http://schemas.microsoft.com/office/drawing/2014/main" val="1857592345"/>
                    </a:ext>
                  </a:extLst>
                </a:gridCol>
                <a:gridCol w="1630679">
                  <a:extLst>
                    <a:ext uri="{9D8B030D-6E8A-4147-A177-3AD203B41FA5}">
                      <a16:colId xmlns:a16="http://schemas.microsoft.com/office/drawing/2014/main" val="3130627340"/>
                    </a:ext>
                  </a:extLst>
                </a:gridCol>
                <a:gridCol w="1948330">
                  <a:extLst>
                    <a:ext uri="{9D8B030D-6E8A-4147-A177-3AD203B41FA5}">
                      <a16:colId xmlns:a16="http://schemas.microsoft.com/office/drawing/2014/main" val="2054907318"/>
                    </a:ext>
                  </a:extLst>
                </a:gridCol>
                <a:gridCol w="496653">
                  <a:extLst>
                    <a:ext uri="{9D8B030D-6E8A-4147-A177-3AD203B41FA5}">
                      <a16:colId xmlns:a16="http://schemas.microsoft.com/office/drawing/2014/main" val="759970366"/>
                    </a:ext>
                  </a:extLst>
                </a:gridCol>
                <a:gridCol w="2350826">
                  <a:extLst>
                    <a:ext uri="{9D8B030D-6E8A-4147-A177-3AD203B41FA5}">
                      <a16:colId xmlns:a16="http://schemas.microsoft.com/office/drawing/2014/main" val="289348619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聯盟</a:t>
                      </a:r>
                      <a:endParaRPr lang="en-US" altLang="zh-TW" sz="1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公司名稱</a:t>
                      </a:r>
                      <a:endParaRPr lang="zh-TW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姓名</a:t>
                      </a: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職稱</a:t>
                      </a: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最高學歷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學校</a:t>
                      </a:r>
                      <a:r>
                        <a:rPr lang="en-US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系所</a:t>
                      </a:r>
                      <a:r>
                        <a:rPr lang="en-US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主要經歷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公司名稱</a:t>
                      </a:r>
                      <a:r>
                        <a:rPr lang="en-US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  <a:r>
                        <a:rPr lang="en-US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重要成就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或曾執行計畫經驗</a:t>
                      </a:r>
                      <a:r>
                        <a:rPr lang="en-US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本業年資</a:t>
                      </a: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參與分項計畫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及工作項目</a:t>
                      </a: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00555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98403693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92560917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51185357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973389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65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chemeClr val="tx1"/>
                </a:solidFill>
              </a:rPr>
              <a:t>二</a:t>
            </a:r>
            <a:r>
              <a:rPr lang="zh-TW" altLang="en-US" dirty="0" smtClean="0">
                <a:solidFill>
                  <a:schemeClr val="tx1"/>
                </a:solidFill>
              </a:rPr>
              <a:t>、參與計畫</a:t>
            </a:r>
            <a:r>
              <a:rPr lang="zh-TW" altLang="en-US" dirty="0">
                <a:solidFill>
                  <a:schemeClr val="tx1"/>
                </a:solidFill>
              </a:rPr>
              <a:t>研發人員簡歷表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37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838199" y="1122447"/>
            <a:ext cx="5007016" cy="369332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計畫研究發展人力統計</a:t>
            </a:r>
            <a:r>
              <a:rPr lang="en-US" altLang="zh-TW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不含兼職顧問</a:t>
            </a:r>
            <a:r>
              <a:rPr lang="en-US" altLang="zh-TW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endParaRPr lang="zh-TW" altLang="en-US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515330"/>
              </p:ext>
            </p:extLst>
          </p:nvPr>
        </p:nvGraphicFramePr>
        <p:xfrm>
          <a:off x="838199" y="1682022"/>
          <a:ext cx="10515600" cy="2520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34839">
                  <a:extLst>
                    <a:ext uri="{9D8B030D-6E8A-4147-A177-3AD203B41FA5}">
                      <a16:colId xmlns:a16="http://schemas.microsoft.com/office/drawing/2014/main" val="2298064181"/>
                    </a:ext>
                  </a:extLst>
                </a:gridCol>
                <a:gridCol w="1025823">
                  <a:extLst>
                    <a:ext uri="{9D8B030D-6E8A-4147-A177-3AD203B41FA5}">
                      <a16:colId xmlns:a16="http://schemas.microsoft.com/office/drawing/2014/main" val="3114178014"/>
                    </a:ext>
                  </a:extLst>
                </a:gridCol>
                <a:gridCol w="1025823">
                  <a:extLst>
                    <a:ext uri="{9D8B030D-6E8A-4147-A177-3AD203B41FA5}">
                      <a16:colId xmlns:a16="http://schemas.microsoft.com/office/drawing/2014/main" val="1139878272"/>
                    </a:ext>
                  </a:extLst>
                </a:gridCol>
                <a:gridCol w="1025823">
                  <a:extLst>
                    <a:ext uri="{9D8B030D-6E8A-4147-A177-3AD203B41FA5}">
                      <a16:colId xmlns:a16="http://schemas.microsoft.com/office/drawing/2014/main" val="3519927396"/>
                    </a:ext>
                  </a:extLst>
                </a:gridCol>
                <a:gridCol w="1025823">
                  <a:extLst>
                    <a:ext uri="{9D8B030D-6E8A-4147-A177-3AD203B41FA5}">
                      <a16:colId xmlns:a16="http://schemas.microsoft.com/office/drawing/2014/main" val="160140880"/>
                    </a:ext>
                  </a:extLst>
                </a:gridCol>
                <a:gridCol w="1025823">
                  <a:extLst>
                    <a:ext uri="{9D8B030D-6E8A-4147-A177-3AD203B41FA5}">
                      <a16:colId xmlns:a16="http://schemas.microsoft.com/office/drawing/2014/main" val="896267297"/>
                    </a:ext>
                  </a:extLst>
                </a:gridCol>
                <a:gridCol w="1025823">
                  <a:extLst>
                    <a:ext uri="{9D8B030D-6E8A-4147-A177-3AD203B41FA5}">
                      <a16:colId xmlns:a16="http://schemas.microsoft.com/office/drawing/2014/main" val="2792692794"/>
                    </a:ext>
                  </a:extLst>
                </a:gridCol>
                <a:gridCol w="1025823">
                  <a:extLst>
                    <a:ext uri="{9D8B030D-6E8A-4147-A177-3AD203B41FA5}">
                      <a16:colId xmlns:a16="http://schemas.microsoft.com/office/drawing/2014/main" val="2209897188"/>
                    </a:ext>
                  </a:extLst>
                </a:gridCol>
              </a:tblGrid>
              <a:tr h="36000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公司名稱</a:t>
                      </a:r>
                      <a:endParaRPr lang="zh-TW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計畫研究發展人力</a:t>
                      </a:r>
                      <a:r>
                        <a:rPr lang="en-US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單位：人數</a:t>
                      </a:r>
                      <a:r>
                        <a:rPr lang="en-US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01622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學歷</a:t>
                      </a:r>
                      <a:endParaRPr 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性別</a:t>
                      </a:r>
                      <a:endParaRPr 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待</a:t>
                      </a:r>
                      <a:r>
                        <a:rPr 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聘人數</a:t>
                      </a:r>
                      <a:endParaRPr 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050510398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博士</a:t>
                      </a:r>
                      <a:endParaRPr 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碩士</a:t>
                      </a:r>
                      <a:endParaRPr 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學士</a:t>
                      </a:r>
                      <a:endParaRPr 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專科</a:t>
                      </a: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</a:t>
                      </a:r>
                      <a:r>
                        <a:rPr 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以下</a:t>
                      </a:r>
                      <a:endParaRPr 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男性</a:t>
                      </a:r>
                      <a:endParaRPr 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女性</a:t>
                      </a:r>
                      <a:endParaRPr 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30753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○○</a:t>
                      </a:r>
                      <a:r>
                        <a:rPr 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0884857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○○</a:t>
                      </a:r>
                      <a:r>
                        <a:rPr 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12133809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○○</a:t>
                      </a:r>
                      <a:r>
                        <a:rPr 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6895681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總計</a:t>
                      </a:r>
                      <a:endParaRPr 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178571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07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三、</a:t>
            </a:r>
            <a:r>
              <a:rPr lang="zh-TW" altLang="en-US" dirty="0">
                <a:solidFill>
                  <a:schemeClr val="tx1"/>
                </a:solidFill>
              </a:rPr>
              <a:t>經費</a:t>
            </a:r>
            <a:r>
              <a:rPr lang="zh-TW" altLang="en-US" dirty="0" smtClean="0">
                <a:solidFill>
                  <a:schemeClr val="tx1"/>
                </a:solidFill>
              </a:rPr>
              <a:t>需求表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38</a:t>
            </a:fld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706250"/>
              </p:ext>
            </p:extLst>
          </p:nvPr>
        </p:nvGraphicFramePr>
        <p:xfrm>
          <a:off x="579272" y="1593393"/>
          <a:ext cx="5315736" cy="48893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58864">
                  <a:extLst>
                    <a:ext uri="{9D8B030D-6E8A-4147-A177-3AD203B41FA5}">
                      <a16:colId xmlns:a16="http://schemas.microsoft.com/office/drawing/2014/main" val="2392034254"/>
                    </a:ext>
                  </a:extLst>
                </a:gridCol>
                <a:gridCol w="1716060">
                  <a:extLst>
                    <a:ext uri="{9D8B030D-6E8A-4147-A177-3AD203B41FA5}">
                      <a16:colId xmlns:a16="http://schemas.microsoft.com/office/drawing/2014/main" val="363307771"/>
                    </a:ext>
                  </a:extLst>
                </a:gridCol>
                <a:gridCol w="1013604">
                  <a:extLst>
                    <a:ext uri="{9D8B030D-6E8A-4147-A177-3AD203B41FA5}">
                      <a16:colId xmlns:a16="http://schemas.microsoft.com/office/drawing/2014/main" val="1141689654"/>
                    </a:ext>
                  </a:extLst>
                </a:gridCol>
                <a:gridCol w="1013604">
                  <a:extLst>
                    <a:ext uri="{9D8B030D-6E8A-4147-A177-3AD203B41FA5}">
                      <a16:colId xmlns:a16="http://schemas.microsoft.com/office/drawing/2014/main" val="1047809062"/>
                    </a:ext>
                  </a:extLst>
                </a:gridCol>
                <a:gridCol w="1013604">
                  <a:extLst>
                    <a:ext uri="{9D8B030D-6E8A-4147-A177-3AD203B41FA5}">
                      <a16:colId xmlns:a16="http://schemas.microsoft.com/office/drawing/2014/main" val="3873939163"/>
                    </a:ext>
                  </a:extLst>
                </a:gridCol>
              </a:tblGrid>
              <a:tr h="305665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會計科目</a:t>
                      </a:r>
                      <a:r>
                        <a:rPr lang="en-US" altLang="zh-TW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  <a:r>
                        <a:rPr lang="en-US" altLang="zh-TW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政府款</a:t>
                      </a:r>
                      <a:endParaRPr lang="zh-TW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自籌款</a:t>
                      </a:r>
                      <a:endParaRPr lang="zh-TW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  <a:endParaRPr lang="zh-TW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3001470"/>
                  </a:ext>
                </a:extLst>
              </a:tr>
              <a:tr h="305665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  <a:endParaRPr lang="en-US" altLang="zh-TW" sz="1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事</a:t>
                      </a:r>
                      <a:endParaRPr lang="en-US" altLang="zh-TW" sz="1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費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1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研發</a:t>
                      </a:r>
                      <a:r>
                        <a:rPr lang="zh-TW" sz="11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人員</a:t>
                      </a:r>
                      <a:endParaRPr lang="zh-TW" sz="11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9710468"/>
                  </a:ext>
                </a:extLst>
              </a:tr>
              <a:tr h="305665">
                <a:tc vMerge="1">
                  <a:txBody>
                    <a:bodyPr/>
                    <a:lstStyle/>
                    <a:p>
                      <a:pPr algn="l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1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</a:t>
                      </a:r>
                      <a:r>
                        <a:rPr lang="zh-TW" sz="11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研發人員</a:t>
                      </a:r>
                      <a:endParaRPr lang="zh-TW" sz="11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1847145"/>
                  </a:ext>
                </a:extLst>
              </a:tr>
              <a:tr h="336231">
                <a:tc vMerge="1">
                  <a:txBody>
                    <a:bodyPr/>
                    <a:lstStyle/>
                    <a:p>
                      <a:pPr algn="l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1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顧問</a:t>
                      </a:r>
                      <a:endParaRPr lang="zh-TW" sz="11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5791990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消耗性器材及原材料費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8964964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研發設備使用費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0744714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研發設備維護費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5677195"/>
                  </a:ext>
                </a:extLst>
              </a:tr>
              <a:tr h="299291">
                <a:tc rowSpan="5">
                  <a:txBody>
                    <a:bodyPr/>
                    <a:lstStyle/>
                    <a:p>
                      <a:pPr algn="ctr"/>
                      <a:r>
                        <a:rPr kumimoji="0" lang="en-US" altLang="zh-TW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kumimoji="0" lang="zh-TW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  <a:r>
                        <a:rPr kumimoji="0" lang="en-US" altLang="zh-TW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  <a:p>
                      <a:pPr algn="ctr"/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技術移轉及委託費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1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</a:t>
                      </a:r>
                      <a:r>
                        <a:rPr lang="zh-TW" sz="11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或智慧財產權購買費</a:t>
                      </a:r>
                      <a:endParaRPr lang="zh-TW" sz="11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0133250"/>
                  </a:ext>
                </a:extLst>
              </a:tr>
              <a:tr h="29929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1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</a:t>
                      </a:r>
                      <a:r>
                        <a:rPr lang="zh-TW" sz="11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研究費</a:t>
                      </a:r>
                      <a:endParaRPr lang="zh-TW" sz="11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140220"/>
                  </a:ext>
                </a:extLst>
              </a:tr>
              <a:tr h="29929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1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</a:t>
                      </a:r>
                      <a:r>
                        <a:rPr lang="zh-TW" sz="11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勞務費</a:t>
                      </a:r>
                      <a:endParaRPr lang="zh-TW" sz="11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1873640"/>
                  </a:ext>
                </a:extLst>
              </a:tr>
              <a:tr h="29929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sz="11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</a:t>
                      </a:r>
                      <a:r>
                        <a:rPr lang="zh-TW" sz="11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設計費</a:t>
                      </a:r>
                      <a:endParaRPr lang="zh-TW" sz="11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4277374"/>
                  </a:ext>
                </a:extLst>
              </a:tr>
              <a:tr h="29929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  <a:r>
                        <a:rPr lang="zh-TW" sz="11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</a:t>
                      </a:r>
                      <a:r>
                        <a:rPr lang="zh-TW" sz="11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諮詢費</a:t>
                      </a:r>
                      <a:endParaRPr lang="zh-TW" sz="11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0698435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六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國內差旅費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3409268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七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b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參展競賽費用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上限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5%)</a:t>
                      </a:r>
                      <a:endParaRPr lang="zh-TW" altLang="en-US" sz="1400" b="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F8D7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F8D7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F8D7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F8D7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946033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總計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76212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百分比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(%)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F8D7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8732338"/>
                  </a:ext>
                </a:extLst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579272" y="1102516"/>
            <a:ext cx="1950721" cy="369332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總經費表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6266663" y="1102516"/>
            <a:ext cx="3884333" cy="369332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○○公司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經費預算分配表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57723"/>
              </p:ext>
            </p:extLst>
          </p:nvPr>
        </p:nvGraphicFramePr>
        <p:xfrm>
          <a:off x="6266664" y="1593393"/>
          <a:ext cx="5315736" cy="48893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64">
                  <a:extLst>
                    <a:ext uri="{9D8B030D-6E8A-4147-A177-3AD203B41FA5}">
                      <a16:colId xmlns:a16="http://schemas.microsoft.com/office/drawing/2014/main" val="2392034254"/>
                    </a:ext>
                  </a:extLst>
                </a:gridCol>
                <a:gridCol w="1716060">
                  <a:extLst>
                    <a:ext uri="{9D8B030D-6E8A-4147-A177-3AD203B41FA5}">
                      <a16:colId xmlns:a16="http://schemas.microsoft.com/office/drawing/2014/main" val="363307771"/>
                    </a:ext>
                  </a:extLst>
                </a:gridCol>
                <a:gridCol w="1013604">
                  <a:extLst>
                    <a:ext uri="{9D8B030D-6E8A-4147-A177-3AD203B41FA5}">
                      <a16:colId xmlns:a16="http://schemas.microsoft.com/office/drawing/2014/main" val="1141689654"/>
                    </a:ext>
                  </a:extLst>
                </a:gridCol>
                <a:gridCol w="1013604">
                  <a:extLst>
                    <a:ext uri="{9D8B030D-6E8A-4147-A177-3AD203B41FA5}">
                      <a16:colId xmlns:a16="http://schemas.microsoft.com/office/drawing/2014/main" val="1047809062"/>
                    </a:ext>
                  </a:extLst>
                </a:gridCol>
                <a:gridCol w="1013604">
                  <a:extLst>
                    <a:ext uri="{9D8B030D-6E8A-4147-A177-3AD203B41FA5}">
                      <a16:colId xmlns:a16="http://schemas.microsoft.com/office/drawing/2014/main" val="3873939163"/>
                    </a:ext>
                  </a:extLst>
                </a:gridCol>
              </a:tblGrid>
              <a:tr h="305665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會計科目</a:t>
                      </a:r>
                      <a:r>
                        <a:rPr lang="en-US" altLang="zh-TW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  <a:r>
                        <a:rPr lang="en-US" altLang="zh-TW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政府款</a:t>
                      </a:r>
                      <a:endParaRPr lang="zh-TW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自籌款</a:t>
                      </a:r>
                      <a:endParaRPr lang="zh-TW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  <a:endParaRPr lang="zh-TW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001470"/>
                  </a:ext>
                </a:extLst>
              </a:tr>
              <a:tr h="305665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  <a:endParaRPr lang="en-US" altLang="zh-TW" sz="1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事</a:t>
                      </a:r>
                      <a:endParaRPr lang="en-US" altLang="zh-TW" sz="1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費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1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研發</a:t>
                      </a:r>
                      <a:r>
                        <a:rPr lang="zh-TW" sz="11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人員</a:t>
                      </a:r>
                      <a:endParaRPr lang="zh-TW" sz="1100" b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9710468"/>
                  </a:ext>
                </a:extLst>
              </a:tr>
              <a:tr h="305665">
                <a:tc vMerge="1">
                  <a:txBody>
                    <a:bodyPr/>
                    <a:lstStyle/>
                    <a:p>
                      <a:pPr algn="l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1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</a:t>
                      </a:r>
                      <a:r>
                        <a:rPr lang="zh-TW" sz="11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研發人員</a:t>
                      </a:r>
                      <a:endParaRPr lang="zh-TW" sz="1100" b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1847145"/>
                  </a:ext>
                </a:extLst>
              </a:tr>
              <a:tr h="336231">
                <a:tc vMerge="1">
                  <a:txBody>
                    <a:bodyPr/>
                    <a:lstStyle/>
                    <a:p>
                      <a:pPr algn="l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1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顧問</a:t>
                      </a:r>
                      <a:endParaRPr lang="zh-TW" sz="1100" b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5791990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消耗性器材及原材料費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8964964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研發設備使用費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0744714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研發設備維護費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5677195"/>
                  </a:ext>
                </a:extLst>
              </a:tr>
              <a:tr h="299291">
                <a:tc rowSpan="5">
                  <a:txBody>
                    <a:bodyPr/>
                    <a:lstStyle/>
                    <a:p>
                      <a:pPr algn="ctr"/>
                      <a:r>
                        <a:rPr kumimoji="0" lang="en-US" altLang="zh-TW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kumimoji="0" lang="zh-TW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  <a:r>
                        <a:rPr kumimoji="0" lang="en-US" altLang="zh-TW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  <a:p>
                      <a:pPr algn="ctr"/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技術移轉及委託費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1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</a:t>
                      </a:r>
                      <a:r>
                        <a:rPr lang="zh-TW" sz="11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或智慧財產權購買費</a:t>
                      </a:r>
                      <a:endParaRPr lang="zh-TW" sz="1100" b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0133250"/>
                  </a:ext>
                </a:extLst>
              </a:tr>
              <a:tr h="29929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1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</a:t>
                      </a:r>
                      <a:r>
                        <a:rPr lang="zh-TW" sz="11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研究費</a:t>
                      </a:r>
                      <a:endParaRPr lang="zh-TW" sz="11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140220"/>
                  </a:ext>
                </a:extLst>
              </a:tr>
              <a:tr h="29929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1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</a:t>
                      </a:r>
                      <a:r>
                        <a:rPr lang="zh-TW" sz="11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勞務費</a:t>
                      </a:r>
                      <a:endParaRPr lang="zh-TW" sz="11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1873640"/>
                  </a:ext>
                </a:extLst>
              </a:tr>
              <a:tr h="29929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sz="11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</a:t>
                      </a:r>
                      <a:r>
                        <a:rPr lang="zh-TW" sz="11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設計費</a:t>
                      </a:r>
                      <a:endParaRPr lang="zh-TW" sz="11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4277374"/>
                  </a:ext>
                </a:extLst>
              </a:tr>
              <a:tr h="29929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  <a:r>
                        <a:rPr lang="zh-TW" sz="11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</a:t>
                      </a:r>
                      <a:r>
                        <a:rPr lang="zh-TW" sz="11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諮詢費</a:t>
                      </a:r>
                      <a:endParaRPr lang="zh-TW" sz="11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0698435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六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國內差旅費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3409268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七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b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參展競賽費用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上限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5%)</a:t>
                      </a:r>
                      <a:endParaRPr lang="zh-TW" altLang="en-US" sz="1400" b="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E1E1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326443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總計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76212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百分比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(%)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8732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864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三、</a:t>
            </a:r>
            <a:r>
              <a:rPr lang="zh-TW" altLang="en-US" dirty="0">
                <a:solidFill>
                  <a:schemeClr val="tx1"/>
                </a:solidFill>
              </a:rPr>
              <a:t>經費需求表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39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79272" y="1102516"/>
            <a:ext cx="3657062" cy="369332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○○公司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經費預算分配表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6266664" y="1102516"/>
            <a:ext cx="3652840" cy="369332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○○公司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經費預算分配表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983842"/>
              </p:ext>
            </p:extLst>
          </p:nvPr>
        </p:nvGraphicFramePr>
        <p:xfrm>
          <a:off x="6266664" y="1593393"/>
          <a:ext cx="5315736" cy="48893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64">
                  <a:extLst>
                    <a:ext uri="{9D8B030D-6E8A-4147-A177-3AD203B41FA5}">
                      <a16:colId xmlns:a16="http://schemas.microsoft.com/office/drawing/2014/main" val="2392034254"/>
                    </a:ext>
                  </a:extLst>
                </a:gridCol>
                <a:gridCol w="1716060">
                  <a:extLst>
                    <a:ext uri="{9D8B030D-6E8A-4147-A177-3AD203B41FA5}">
                      <a16:colId xmlns:a16="http://schemas.microsoft.com/office/drawing/2014/main" val="363307771"/>
                    </a:ext>
                  </a:extLst>
                </a:gridCol>
                <a:gridCol w="1013604">
                  <a:extLst>
                    <a:ext uri="{9D8B030D-6E8A-4147-A177-3AD203B41FA5}">
                      <a16:colId xmlns:a16="http://schemas.microsoft.com/office/drawing/2014/main" val="1141689654"/>
                    </a:ext>
                  </a:extLst>
                </a:gridCol>
                <a:gridCol w="1013604">
                  <a:extLst>
                    <a:ext uri="{9D8B030D-6E8A-4147-A177-3AD203B41FA5}">
                      <a16:colId xmlns:a16="http://schemas.microsoft.com/office/drawing/2014/main" val="1047809062"/>
                    </a:ext>
                  </a:extLst>
                </a:gridCol>
                <a:gridCol w="1013604">
                  <a:extLst>
                    <a:ext uri="{9D8B030D-6E8A-4147-A177-3AD203B41FA5}">
                      <a16:colId xmlns:a16="http://schemas.microsoft.com/office/drawing/2014/main" val="3873939163"/>
                    </a:ext>
                  </a:extLst>
                </a:gridCol>
              </a:tblGrid>
              <a:tr h="305665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會計科目</a:t>
                      </a:r>
                      <a:r>
                        <a:rPr lang="en-US" altLang="zh-TW" sz="14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  <a:r>
                        <a:rPr lang="en-US" altLang="zh-TW" sz="14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政府款</a:t>
                      </a:r>
                      <a:endParaRPr lang="zh-TW" altLang="en-US" sz="14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自籌款</a:t>
                      </a:r>
                      <a:endParaRPr lang="zh-TW" altLang="en-US" sz="14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  <a:endParaRPr lang="zh-TW" altLang="en-US" sz="14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001470"/>
                  </a:ext>
                </a:extLst>
              </a:tr>
              <a:tr h="305665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  <a:endParaRPr lang="en-US" altLang="zh-TW" sz="1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事</a:t>
                      </a:r>
                      <a:endParaRPr lang="en-US" altLang="zh-TW" sz="1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費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1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研發</a:t>
                      </a:r>
                      <a:r>
                        <a:rPr lang="zh-TW" sz="11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人員</a:t>
                      </a:r>
                      <a:endParaRPr lang="zh-TW" sz="1100" b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9710468"/>
                  </a:ext>
                </a:extLst>
              </a:tr>
              <a:tr h="305665">
                <a:tc vMerge="1">
                  <a:txBody>
                    <a:bodyPr/>
                    <a:lstStyle/>
                    <a:p>
                      <a:pPr algn="l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1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</a:t>
                      </a:r>
                      <a:r>
                        <a:rPr lang="zh-TW" sz="11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研發人員</a:t>
                      </a:r>
                      <a:endParaRPr lang="zh-TW" sz="1100" b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1847145"/>
                  </a:ext>
                </a:extLst>
              </a:tr>
              <a:tr h="336231">
                <a:tc vMerge="1">
                  <a:txBody>
                    <a:bodyPr/>
                    <a:lstStyle/>
                    <a:p>
                      <a:pPr algn="l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1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顧問</a:t>
                      </a:r>
                      <a:endParaRPr lang="zh-TW" sz="1100" b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5791990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消耗性器材及原材料費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8964964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研發設備使用費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0744714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研發設備維護費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5677195"/>
                  </a:ext>
                </a:extLst>
              </a:tr>
              <a:tr h="299291">
                <a:tc rowSpan="5">
                  <a:txBody>
                    <a:bodyPr/>
                    <a:lstStyle/>
                    <a:p>
                      <a:pPr algn="ctr"/>
                      <a:r>
                        <a:rPr kumimoji="0" lang="en-US" altLang="zh-TW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kumimoji="0" lang="zh-TW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  <a:r>
                        <a:rPr kumimoji="0" lang="en-US" altLang="zh-TW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  <a:p>
                      <a:pPr algn="ctr"/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技術移轉及委託費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1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</a:t>
                      </a:r>
                      <a:r>
                        <a:rPr lang="zh-TW" sz="11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或智慧財產權購買費</a:t>
                      </a:r>
                      <a:endParaRPr lang="zh-TW" sz="1100" b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0133250"/>
                  </a:ext>
                </a:extLst>
              </a:tr>
              <a:tr h="29929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1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</a:t>
                      </a:r>
                      <a:r>
                        <a:rPr lang="zh-TW" sz="11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研究費</a:t>
                      </a:r>
                      <a:endParaRPr lang="zh-TW" sz="1100" b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140220"/>
                  </a:ext>
                </a:extLst>
              </a:tr>
              <a:tr h="29929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1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</a:t>
                      </a:r>
                      <a:r>
                        <a:rPr lang="zh-TW" sz="11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勞務費</a:t>
                      </a:r>
                      <a:endParaRPr lang="zh-TW" sz="1100" b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1873640"/>
                  </a:ext>
                </a:extLst>
              </a:tr>
              <a:tr h="29929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sz="11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</a:t>
                      </a:r>
                      <a:r>
                        <a:rPr lang="zh-TW" sz="11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設計費</a:t>
                      </a:r>
                      <a:endParaRPr lang="zh-TW" sz="11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4277374"/>
                  </a:ext>
                </a:extLst>
              </a:tr>
              <a:tr h="29929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  <a:r>
                        <a:rPr lang="zh-TW" sz="11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</a:t>
                      </a:r>
                      <a:r>
                        <a:rPr lang="zh-TW" sz="11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諮詢費</a:t>
                      </a:r>
                      <a:endParaRPr lang="zh-TW" sz="11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0698435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六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國內差旅費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3409268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七</a:t>
                      </a: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b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參展競賽費用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上限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5%)</a:t>
                      </a:r>
                      <a:endParaRPr lang="zh-TW" altLang="en-US" sz="1400" b="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E1E1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4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4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4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106452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總計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76212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百分比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(%)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8732338"/>
                  </a:ext>
                </a:extLst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334295"/>
              </p:ext>
            </p:extLst>
          </p:nvPr>
        </p:nvGraphicFramePr>
        <p:xfrm>
          <a:off x="579272" y="1593393"/>
          <a:ext cx="5315736" cy="48893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64">
                  <a:extLst>
                    <a:ext uri="{9D8B030D-6E8A-4147-A177-3AD203B41FA5}">
                      <a16:colId xmlns:a16="http://schemas.microsoft.com/office/drawing/2014/main" val="2392034254"/>
                    </a:ext>
                  </a:extLst>
                </a:gridCol>
                <a:gridCol w="1716060">
                  <a:extLst>
                    <a:ext uri="{9D8B030D-6E8A-4147-A177-3AD203B41FA5}">
                      <a16:colId xmlns:a16="http://schemas.microsoft.com/office/drawing/2014/main" val="363307771"/>
                    </a:ext>
                  </a:extLst>
                </a:gridCol>
                <a:gridCol w="1013604">
                  <a:extLst>
                    <a:ext uri="{9D8B030D-6E8A-4147-A177-3AD203B41FA5}">
                      <a16:colId xmlns:a16="http://schemas.microsoft.com/office/drawing/2014/main" val="1141689654"/>
                    </a:ext>
                  </a:extLst>
                </a:gridCol>
                <a:gridCol w="1013604">
                  <a:extLst>
                    <a:ext uri="{9D8B030D-6E8A-4147-A177-3AD203B41FA5}">
                      <a16:colId xmlns:a16="http://schemas.microsoft.com/office/drawing/2014/main" val="1047809062"/>
                    </a:ext>
                  </a:extLst>
                </a:gridCol>
                <a:gridCol w="1013604">
                  <a:extLst>
                    <a:ext uri="{9D8B030D-6E8A-4147-A177-3AD203B41FA5}">
                      <a16:colId xmlns:a16="http://schemas.microsoft.com/office/drawing/2014/main" val="3873939163"/>
                    </a:ext>
                  </a:extLst>
                </a:gridCol>
              </a:tblGrid>
              <a:tr h="305665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會計科目</a:t>
                      </a:r>
                      <a:r>
                        <a:rPr lang="en-US" altLang="zh-TW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  <a:r>
                        <a:rPr lang="en-US" altLang="zh-TW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政府款</a:t>
                      </a:r>
                      <a:endParaRPr lang="zh-TW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自籌款</a:t>
                      </a:r>
                      <a:endParaRPr lang="zh-TW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  <a:endParaRPr lang="zh-TW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001470"/>
                  </a:ext>
                </a:extLst>
              </a:tr>
              <a:tr h="305665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  <a:endParaRPr lang="en-US" altLang="zh-TW" sz="1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事</a:t>
                      </a:r>
                      <a:endParaRPr lang="en-US" altLang="zh-TW" sz="1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費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1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研發</a:t>
                      </a:r>
                      <a:r>
                        <a:rPr lang="zh-TW" sz="11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人員</a:t>
                      </a:r>
                      <a:endParaRPr lang="zh-TW" sz="1100" b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9710468"/>
                  </a:ext>
                </a:extLst>
              </a:tr>
              <a:tr h="305665">
                <a:tc vMerge="1">
                  <a:txBody>
                    <a:bodyPr/>
                    <a:lstStyle/>
                    <a:p>
                      <a:pPr algn="l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1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</a:t>
                      </a:r>
                      <a:r>
                        <a:rPr lang="zh-TW" sz="11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研發人員</a:t>
                      </a:r>
                      <a:endParaRPr lang="zh-TW" sz="1100" b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1847145"/>
                  </a:ext>
                </a:extLst>
              </a:tr>
              <a:tr h="336231">
                <a:tc vMerge="1">
                  <a:txBody>
                    <a:bodyPr/>
                    <a:lstStyle/>
                    <a:p>
                      <a:pPr algn="l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1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顧問</a:t>
                      </a:r>
                      <a:endParaRPr lang="zh-TW" sz="1100" b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5791990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消耗性器材及原材料費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8964964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研發設備使用費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0744714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研發設備維護費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5677195"/>
                  </a:ext>
                </a:extLst>
              </a:tr>
              <a:tr h="299291">
                <a:tc rowSpan="5">
                  <a:txBody>
                    <a:bodyPr/>
                    <a:lstStyle/>
                    <a:p>
                      <a:pPr algn="ctr"/>
                      <a:r>
                        <a:rPr kumimoji="0" lang="en-US" altLang="zh-TW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kumimoji="0" lang="zh-TW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  <a:r>
                        <a:rPr kumimoji="0" lang="en-US" altLang="zh-TW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  <a:p>
                      <a:pPr algn="ctr"/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技術移轉及委託費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1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</a:t>
                      </a:r>
                      <a:r>
                        <a:rPr lang="zh-TW" sz="11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或智慧財產權購買費</a:t>
                      </a:r>
                      <a:endParaRPr lang="zh-TW" sz="1100" b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0133250"/>
                  </a:ext>
                </a:extLst>
              </a:tr>
              <a:tr h="29929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1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</a:t>
                      </a:r>
                      <a:r>
                        <a:rPr lang="zh-TW" sz="11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研究費</a:t>
                      </a:r>
                      <a:endParaRPr lang="zh-TW" sz="1100" b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140220"/>
                  </a:ext>
                </a:extLst>
              </a:tr>
              <a:tr h="29929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1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</a:t>
                      </a:r>
                      <a:r>
                        <a:rPr lang="zh-TW" sz="11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勞務費</a:t>
                      </a:r>
                      <a:endParaRPr lang="zh-TW" sz="11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1873640"/>
                  </a:ext>
                </a:extLst>
              </a:tr>
              <a:tr h="29929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sz="11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</a:t>
                      </a:r>
                      <a:r>
                        <a:rPr lang="zh-TW" sz="11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設計費</a:t>
                      </a:r>
                      <a:endParaRPr lang="zh-TW" sz="11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4277374"/>
                  </a:ext>
                </a:extLst>
              </a:tr>
              <a:tr h="29929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  <a:r>
                        <a:rPr lang="zh-TW" sz="11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</a:t>
                      </a:r>
                      <a:r>
                        <a:rPr lang="zh-TW" sz="11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諮詢費</a:t>
                      </a:r>
                      <a:endParaRPr lang="zh-TW" sz="11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0698435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六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國內差旅費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3409268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七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b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參展競賽費用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上限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5%)</a:t>
                      </a:r>
                      <a:endParaRPr lang="zh-TW" altLang="en-US" sz="1400" b="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D3D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402611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總計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76212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百分比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(%)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8732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691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一、公司</a:t>
            </a:r>
            <a:r>
              <a:rPr lang="zh-TW" altLang="en-US" dirty="0">
                <a:solidFill>
                  <a:schemeClr val="tx1"/>
                </a:solidFill>
              </a:rPr>
              <a:t>簡介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5569929" y="1128408"/>
            <a:ext cx="2736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 anchorCtr="1"/>
          <a:lstStyle/>
          <a:p>
            <a:pPr algn="ctr"/>
            <a:r>
              <a:rPr lang="zh-TW" altLang="en-US" dirty="0">
                <a:solidFill>
                  <a:schemeClr val="bg2">
                    <a:lumMod val="25000"/>
                  </a:schemeClr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聯盟成員</a:t>
            </a:r>
            <a:r>
              <a:rPr lang="zh-TW" altLang="en-US" dirty="0" smtClean="0">
                <a:solidFill>
                  <a:schemeClr val="bg2">
                    <a:lumMod val="25000"/>
                  </a:schemeClr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公司</a:t>
            </a:r>
            <a:r>
              <a:rPr lang="zh-TW" altLang="en-US" dirty="0">
                <a:solidFill>
                  <a:schemeClr val="bg2">
                    <a:lumMod val="25000"/>
                  </a:schemeClr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○○○</a:t>
            </a:r>
          </a:p>
        </p:txBody>
      </p:sp>
      <p:sp>
        <p:nvSpPr>
          <p:cNvPr id="15" name="矩形 14"/>
          <p:cNvSpPr/>
          <p:nvPr/>
        </p:nvSpPr>
        <p:spPr>
          <a:xfrm>
            <a:off x="690663" y="1128408"/>
            <a:ext cx="2736000" cy="3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 anchorCtr="1"/>
          <a:lstStyle/>
          <a:p>
            <a:pPr algn="ctr"/>
            <a:r>
              <a:rPr lang="zh-TW" altLang="en-US" dirty="0" smtClean="0">
                <a:solidFill>
                  <a:srgbClr val="0000CC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主導公司○○○企業</a:t>
            </a:r>
            <a:endParaRPr lang="zh-TW" altLang="en-US" dirty="0">
              <a:solidFill>
                <a:srgbClr val="0000CC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935999" y="1128408"/>
            <a:ext cx="2736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 anchorCtr="1"/>
          <a:lstStyle/>
          <a:p>
            <a:pPr algn="ctr"/>
            <a:r>
              <a:rPr lang="zh-TW" altLang="en-US" dirty="0" smtClean="0">
                <a:solidFill>
                  <a:schemeClr val="bg2">
                    <a:lumMod val="25000"/>
                  </a:schemeClr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聯盟成員公司</a:t>
            </a:r>
            <a:r>
              <a:rPr lang="zh-TW" altLang="en-US" dirty="0">
                <a:solidFill>
                  <a:schemeClr val="bg2">
                    <a:lumMod val="25000"/>
                  </a:schemeClr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○○○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690663" y="1608411"/>
            <a:ext cx="2736000" cy="79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tIns="36000" rIns="72000" bIns="36000" rtlCol="0" anchor="ctr" anchorCtr="0">
            <a:noAutofit/>
          </a:bodyPr>
          <a:lstStyle/>
          <a:p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創立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日期：</a:t>
            </a:r>
          </a:p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實收資本額：新臺幣       仟元 </a:t>
            </a:r>
            <a:endParaRPr lang="en-US" altLang="zh-TW" sz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員工人數：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OO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endParaRPr lang="en-US" altLang="zh-TW" sz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前一年度營業額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新臺幣       仟元</a:t>
            </a:r>
            <a:endParaRPr lang="en-US" altLang="zh-TW" sz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447261" y="2427963"/>
            <a:ext cx="1222804" cy="36000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2000" tIns="0" rIns="72000" bIns="0" anchor="ctr" anchorCtr="1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400" b="1" u="sng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</a:t>
            </a:r>
            <a:r>
              <a:rPr lang="zh-TW" altLang="en-US" sz="1400" b="1" u="sng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實績</a:t>
            </a:r>
            <a:endParaRPr lang="en-US" sz="1400" b="1" i="0" u="sng" strike="noStrike" kern="1200" cap="none" spc="0" baseline="0" dirty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326527" y="2427963"/>
            <a:ext cx="1222804" cy="36000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2000" tIns="0" rIns="72000" bIns="0" anchor="ctr" anchorCtr="1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400" b="1" u="sng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公司實績</a:t>
            </a:r>
            <a:endParaRPr lang="en-US" sz="1400" b="1" i="0" u="sng" strike="noStrike" kern="1200" cap="none" spc="0" baseline="0" dirty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9692597" y="2427963"/>
            <a:ext cx="1222804" cy="36000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2000" tIns="0" rIns="72000" bIns="0" anchor="ctr" anchorCtr="1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400" b="1" u="sng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公司實績</a:t>
            </a:r>
            <a:endParaRPr lang="en-US" sz="1400" b="1" i="0" u="sng" strike="noStrike" kern="1200" cap="none" spc="0" baseline="0" dirty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5569929" y="1608411"/>
            <a:ext cx="2736000" cy="79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tIns="36000" rIns="72000" bIns="36000" rtlCol="0" anchor="ctr" anchorCtr="0">
            <a:noAutofit/>
          </a:bodyPr>
          <a:lstStyle/>
          <a:p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創立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日期：</a:t>
            </a:r>
          </a:p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實收資本額：新臺幣       仟元 </a:t>
            </a:r>
            <a:endParaRPr lang="en-US" altLang="zh-TW" sz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員工人數：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OO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endParaRPr lang="en-US" altLang="zh-TW" sz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前一年度營業額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新臺幣       仟元</a:t>
            </a:r>
            <a:endParaRPr lang="en-US" altLang="zh-TW" sz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8935999" y="1608411"/>
            <a:ext cx="2736000" cy="79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tIns="36000" rIns="72000" bIns="36000" rtlCol="0" anchor="ctr" anchorCtr="0">
            <a:noAutofit/>
          </a:bodyPr>
          <a:lstStyle/>
          <a:p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創立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日期：</a:t>
            </a:r>
          </a:p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實收資本額：新臺幣       仟元 </a:t>
            </a:r>
            <a:endParaRPr lang="en-US" altLang="zh-TW" sz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員工人數：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OO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endParaRPr lang="en-US" altLang="zh-TW" sz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前一年度營業額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新臺幣       仟元</a:t>
            </a:r>
            <a:endParaRPr lang="en-US" altLang="zh-TW" sz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678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四、細項費用編列說明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40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282000" y="1472970"/>
            <a:ext cx="3363561" cy="369332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技術移轉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及委託費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877275"/>
              </p:ext>
            </p:extLst>
          </p:nvPr>
        </p:nvGraphicFramePr>
        <p:xfrm>
          <a:off x="282000" y="2136806"/>
          <a:ext cx="11628000" cy="3600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40000">
                  <a:extLst>
                    <a:ext uri="{9D8B030D-6E8A-4147-A177-3AD203B41FA5}">
                      <a16:colId xmlns:a16="http://schemas.microsoft.com/office/drawing/2014/main" val="1437796356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779583228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1169862185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3252032366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1672580517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技術移轉項目</a:t>
                      </a:r>
                      <a:endParaRPr lang="zh-TW" sz="1400" kern="1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技轉</a:t>
                      </a:r>
                      <a:r>
                        <a:rPr lang="zh-TW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</a:t>
                      </a:r>
                      <a:r>
                        <a:rPr lang="zh-TW" sz="1400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400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請填寫全名</a:t>
                      </a:r>
                      <a:r>
                        <a:rPr lang="en-US" sz="1400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400" kern="1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受移轉聯盟成員</a:t>
                      </a:r>
                      <a:endParaRPr lang="zh-TW" sz="1400" kern="1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移轉</a:t>
                      </a:r>
                      <a:r>
                        <a:rPr lang="zh-TW" sz="1400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內容說明</a:t>
                      </a:r>
                      <a:endParaRPr lang="zh-TW" sz="1400" kern="1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合作金額</a:t>
                      </a:r>
                      <a:endParaRPr lang="en-US" altLang="zh-TW" sz="1400" kern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含稅</a:t>
                      </a:r>
                      <a:r>
                        <a:rPr lang="en-US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400" kern="1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5699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140335" indent="-1403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技術或智慧財產權購買費</a:t>
                      </a:r>
                      <a:endParaRPr lang="zh-TW" sz="14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7054909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委託研究費</a:t>
                      </a:r>
                      <a:endParaRPr lang="zh-TW" sz="14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6318900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委託勞務費</a:t>
                      </a:r>
                      <a:endParaRPr lang="zh-TW" sz="14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75982531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委託設計費</a:t>
                      </a:r>
                      <a:endParaRPr lang="zh-TW" sz="14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55520649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  <a:r>
                        <a:rPr lang="zh-TW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委託諮詢費</a:t>
                      </a:r>
                      <a:endParaRPr lang="zh-TW" sz="14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582244583"/>
                  </a:ext>
                </a:extLst>
              </a:tr>
              <a:tr h="504000">
                <a:tc gridSpan="4"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</a:t>
                      </a:r>
                      <a:r>
                        <a:rPr lang="en-US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</a:t>
                      </a:r>
                      <a:r>
                        <a:rPr lang="zh-TW" sz="14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</a:t>
                      </a:r>
                      <a:endParaRPr lang="zh-TW" sz="14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571500" indent="-30162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617408149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7192374" y="343008"/>
            <a:ext cx="4717626" cy="1440000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提醒</a:t>
            </a:r>
            <a:r>
              <a:rPr lang="zh-TW" altLang="en-US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sz="1800" b="1" i="0" u="none" strike="noStrike" kern="1200" cap="none" spc="0" baseline="0" dirty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請評估技轉金額佔整體經費比例是否合宜？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0" indent="-285750">
              <a:lnSpc>
                <a:spcPct val="120000"/>
              </a:lnSpc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請評估聯盟成員接受技轉成果後，是否具有承接、維護、加值與應用的能力？</a:t>
            </a:r>
            <a:endParaRPr lang="zh-TW" sz="1800" b="1" i="0" u="none" strike="noStrike" kern="1200" cap="none" spc="0" baseline="0" dirty="0"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433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四、細項費用編列說明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41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282000" y="1472970"/>
            <a:ext cx="3363561" cy="369332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參展競賽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費用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208997"/>
              </p:ext>
            </p:extLst>
          </p:nvPr>
        </p:nvGraphicFramePr>
        <p:xfrm>
          <a:off x="282000" y="2136806"/>
          <a:ext cx="11628000" cy="3096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07000">
                  <a:extLst>
                    <a:ext uri="{9D8B030D-6E8A-4147-A177-3AD203B41FA5}">
                      <a16:colId xmlns:a16="http://schemas.microsoft.com/office/drawing/2014/main" val="1437796356"/>
                    </a:ext>
                  </a:extLst>
                </a:gridCol>
                <a:gridCol w="2907000">
                  <a:extLst>
                    <a:ext uri="{9D8B030D-6E8A-4147-A177-3AD203B41FA5}">
                      <a16:colId xmlns:a16="http://schemas.microsoft.com/office/drawing/2014/main" val="3779583228"/>
                    </a:ext>
                  </a:extLst>
                </a:gridCol>
                <a:gridCol w="2907000">
                  <a:extLst>
                    <a:ext uri="{9D8B030D-6E8A-4147-A177-3AD203B41FA5}">
                      <a16:colId xmlns:a16="http://schemas.microsoft.com/office/drawing/2014/main" val="3252032366"/>
                    </a:ext>
                  </a:extLst>
                </a:gridCol>
                <a:gridCol w="2907000">
                  <a:extLst>
                    <a:ext uri="{9D8B030D-6E8A-4147-A177-3AD203B41FA5}">
                      <a16:colId xmlns:a16="http://schemas.microsoft.com/office/drawing/2014/main" val="1672580517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  <a:endParaRPr lang="zh-TW" sz="1400" kern="1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展覽名稱</a:t>
                      </a:r>
                      <a:r>
                        <a:rPr lang="en-US" altLang="zh-TW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參展地點</a:t>
                      </a:r>
                      <a:r>
                        <a:rPr lang="en-US" altLang="zh-TW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國別</a:t>
                      </a:r>
                      <a:r>
                        <a:rPr lang="en-US" altLang="zh-TW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400" kern="1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 kern="1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合作金額</a:t>
                      </a:r>
                      <a:endParaRPr lang="en-US" altLang="zh-TW" sz="1400" kern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含稅</a:t>
                      </a:r>
                      <a:r>
                        <a:rPr lang="en-US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400" kern="1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5699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140335" indent="-1403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1.</a:t>
                      </a:r>
                      <a:r>
                        <a:rPr lang="zh-TW" altLang="en-US" sz="14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場地租金</a:t>
                      </a:r>
                      <a:endParaRPr lang="zh-TW" sz="14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7054909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2.</a:t>
                      </a:r>
                      <a:r>
                        <a:rPr lang="zh-TW" altLang="en-US" sz="14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展場形象裝潢</a:t>
                      </a:r>
                      <a:endParaRPr lang="zh-TW" sz="14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6318900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3.</a:t>
                      </a:r>
                      <a:r>
                        <a:rPr lang="zh-TW" altLang="en-US" sz="14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設備租賃</a:t>
                      </a:r>
                      <a:endParaRPr lang="zh-TW" sz="14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75982531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4.</a:t>
                      </a:r>
                      <a:r>
                        <a:rPr lang="zh-TW" altLang="en-US" sz="14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報名費</a:t>
                      </a:r>
                      <a:endParaRPr lang="zh-TW" sz="14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555206490"/>
                  </a:ext>
                </a:extLst>
              </a:tr>
              <a:tr h="504000">
                <a:tc gridSpan="3"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</a:t>
                      </a:r>
                      <a:r>
                        <a:rPr lang="en-US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</a:t>
                      </a:r>
                      <a:r>
                        <a:rPr lang="zh-TW" sz="14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</a:t>
                      </a:r>
                      <a:endParaRPr lang="zh-TW" sz="14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617408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822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chemeClr val="tx1"/>
                </a:solidFill>
              </a:rPr>
              <a:t>五</a:t>
            </a:r>
            <a:r>
              <a:rPr lang="zh-TW" altLang="en-US" dirty="0" smtClean="0">
                <a:solidFill>
                  <a:schemeClr val="tx1"/>
                </a:solidFill>
              </a:rPr>
              <a:t>、</a:t>
            </a:r>
            <a:r>
              <a:rPr lang="zh-TW" altLang="en-US" dirty="0">
                <a:solidFill>
                  <a:schemeClr val="tx1"/>
                </a:solidFill>
              </a:rPr>
              <a:t>預定進度查核點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42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8625525" y="343008"/>
            <a:ext cx="3450211" cy="1089529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提醒</a:t>
            </a:r>
            <a:r>
              <a:rPr lang="zh-TW" altLang="en-US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1800" b="1" i="0" u="none" strike="noStrike" kern="1200" cap="none" spc="0" baseline="0" dirty="0" smtClean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20000"/>
              </a:lnSpc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以下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圖表為示範範例，請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依實際計畫工作內容填入工作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名稱</a:t>
            </a:r>
            <a:endParaRPr lang="en-US" sz="1800" b="1" i="0" u="none" strike="noStrike" kern="1200" cap="none" spc="0" baseline="0" dirty="0"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版面配置區 2"/>
          <p:cNvSpPr txBox="1">
            <a:spLocks/>
          </p:cNvSpPr>
          <p:nvPr/>
        </p:nvSpPr>
        <p:spPr>
          <a:xfrm>
            <a:off x="609600" y="932319"/>
            <a:ext cx="10972800" cy="41545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預定進度表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458" y="1008405"/>
            <a:ext cx="5900068" cy="567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49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chemeClr val="tx1"/>
                </a:solidFill>
              </a:rPr>
              <a:t>五</a:t>
            </a:r>
            <a:r>
              <a:rPr lang="zh-TW" altLang="en-US" dirty="0" smtClean="0">
                <a:solidFill>
                  <a:schemeClr val="tx1"/>
                </a:solidFill>
              </a:rPr>
              <a:t>、</a:t>
            </a:r>
            <a:r>
              <a:rPr lang="zh-TW" altLang="en-US" dirty="0">
                <a:solidFill>
                  <a:schemeClr val="tx1"/>
                </a:solidFill>
              </a:rPr>
              <a:t>預定進度查核點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43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7993197" y="179018"/>
            <a:ext cx="3958808" cy="1089529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提醒</a:t>
            </a:r>
            <a:r>
              <a:rPr lang="zh-TW" altLang="en-US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1800" b="1" i="0" u="none" strike="noStrike" kern="1200" cap="none" spc="0" baseline="0" dirty="0" smtClean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20000"/>
              </a:lnSpc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以下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圖表為示範範例，請依實際計畫工作內容填入工作名稱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版面配置區 2"/>
          <p:cNvSpPr txBox="1">
            <a:spLocks/>
          </p:cNvSpPr>
          <p:nvPr/>
        </p:nvSpPr>
        <p:spPr>
          <a:xfrm>
            <a:off x="609600" y="932319"/>
            <a:ext cx="10972800" cy="41545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預定查核點說明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6386" y="1008405"/>
            <a:ext cx="4386485" cy="582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3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4800" b="1" spc="0" dirty="0" smtClean="0">
                <a:solidFill>
                  <a:schemeClr val="tx1"/>
                </a:solidFill>
              </a:rPr>
              <a:t>伍、</a:t>
            </a:r>
            <a:r>
              <a:rPr lang="zh-TW" altLang="en-US" sz="4800" b="1" spc="0" dirty="0">
                <a:solidFill>
                  <a:schemeClr val="tx1"/>
                </a:solidFill>
              </a:rPr>
              <a:t>附件</a:t>
            </a:r>
            <a:endParaRPr lang="en-US" altLang="zh-TW" sz="4800" b="1" spc="0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6490417" y="5048512"/>
            <a:ext cx="5461588" cy="1421928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提醒</a:t>
            </a:r>
            <a:r>
              <a:rPr lang="zh-TW" altLang="en-US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1800" b="1" i="0" u="none" strike="noStrike" kern="1200" cap="none" spc="0" baseline="0" dirty="0" smtClean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可</a:t>
            </a:r>
            <a:r>
              <a:rPr lang="zh-TW" sz="18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檢附加強說明公司優勢或執行能力之相關文件。</a:t>
            </a:r>
            <a:endParaRPr lang="en-US" sz="1800" b="1" i="0" u="none" strike="noStrike" kern="1200" cap="none" spc="0" baseline="0" dirty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可檢附展現公司實績之過往經歷</a:t>
            </a: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800" b="1" i="0" u="none" strike="noStrike" kern="1200" cap="none" spc="0" baseline="0" dirty="0" smtClean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20000"/>
              </a:lnSpc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zh-TW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若「無」則可不</a:t>
            </a:r>
            <a:r>
              <a:rPr lang="zh-TW" altLang="zh-TW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填</a:t>
            </a:r>
            <a:endParaRPr lang="zh-TW" altLang="zh-TW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9208805" y="6470440"/>
            <a:ext cx="2743200" cy="216000"/>
          </a:xfrm>
        </p:spPr>
        <p:txBody>
          <a:bodyPr/>
          <a:lstStyle/>
          <a:p>
            <a:fld id="{407B21C2-949F-497F-800F-16CFB5EA9C4C}" type="slidenum">
              <a:rPr lang="zh-TW" altLang="en-US" smtClean="0"/>
              <a:pPr/>
              <a:t>44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363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9208805" y="6470440"/>
            <a:ext cx="2743200" cy="216000"/>
          </a:xfrm>
        </p:spPr>
        <p:txBody>
          <a:bodyPr/>
          <a:lstStyle/>
          <a:p>
            <a:fld id="{407B21C2-949F-497F-800F-16CFB5EA9C4C}" type="slidenum">
              <a:rPr lang="zh-TW" altLang="en-US" smtClean="0"/>
              <a:pPr/>
              <a:t>45</a:t>
            </a:fld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838200" y="2386409"/>
            <a:ext cx="10515600" cy="2085181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4400" b="1" spc="0" dirty="0">
                <a:solidFill>
                  <a:schemeClr val="tx1"/>
                </a:solidFill>
              </a:rPr>
              <a:t>於書面審查後，增填以下資料：</a:t>
            </a:r>
            <a:r>
              <a:rPr lang="en-US" altLang="zh-TW" sz="4400" b="1" spc="0" dirty="0">
                <a:solidFill>
                  <a:schemeClr val="tx1"/>
                </a:solidFill>
              </a:rPr>
              <a:t/>
            </a:r>
            <a:br>
              <a:rPr lang="en-US" altLang="zh-TW" sz="4400" b="1" spc="0" dirty="0">
                <a:solidFill>
                  <a:schemeClr val="tx1"/>
                </a:solidFill>
              </a:rPr>
            </a:br>
            <a:r>
              <a:rPr lang="zh-TW" altLang="en-US" sz="2800" dirty="0">
                <a:solidFill>
                  <a:schemeClr val="tx1"/>
                </a:solidFill>
              </a:rPr>
              <a:t>一、書審意見及回覆</a:t>
            </a:r>
            <a:r>
              <a:rPr lang="zh-TW" altLang="en-US" sz="2800" dirty="0" smtClean="0">
                <a:solidFill>
                  <a:schemeClr val="tx1"/>
                </a:solidFill>
              </a:rPr>
              <a:t>說明</a:t>
            </a:r>
            <a:r>
              <a:rPr lang="en-US" altLang="zh-TW" sz="2800" dirty="0">
                <a:solidFill>
                  <a:schemeClr val="tx1"/>
                </a:solidFill>
              </a:rPr>
              <a:t/>
            </a:r>
            <a:br>
              <a:rPr lang="en-US" altLang="zh-TW" sz="2800" dirty="0">
                <a:solidFill>
                  <a:schemeClr val="tx1"/>
                </a:solidFill>
              </a:rPr>
            </a:br>
            <a:r>
              <a:rPr lang="zh-TW" altLang="en-US" sz="2800" dirty="0">
                <a:solidFill>
                  <a:schemeClr val="tx1"/>
                </a:solidFill>
              </a:rPr>
              <a:t>二</a:t>
            </a:r>
            <a:r>
              <a:rPr lang="zh-TW" altLang="en-US" sz="2800" dirty="0" smtClean="0">
                <a:solidFill>
                  <a:schemeClr val="tx1"/>
                </a:solidFill>
              </a:rPr>
              <a:t>、</a:t>
            </a:r>
            <a:r>
              <a:rPr lang="zh-TW" altLang="en-US" sz="2800" dirty="0">
                <a:solidFill>
                  <a:schemeClr val="tx1"/>
                </a:solidFill>
              </a:rPr>
              <a:t>可視需要增列其他說明</a:t>
            </a:r>
            <a:endParaRPr lang="en-US" altLang="zh-TW" sz="2800" b="1" spc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9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一</a:t>
            </a:r>
            <a:r>
              <a:rPr lang="zh-TW" altLang="en-US" dirty="0">
                <a:solidFill>
                  <a:schemeClr val="tx1"/>
                </a:solidFill>
              </a:rPr>
              <a:t>、書審意見及回覆說明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46</a:t>
            </a:fld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462014"/>
              </p:ext>
            </p:extLst>
          </p:nvPr>
        </p:nvGraphicFramePr>
        <p:xfrm>
          <a:off x="539098" y="1094888"/>
          <a:ext cx="11113805" cy="47286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1416">
                  <a:extLst>
                    <a:ext uri="{9D8B030D-6E8A-4147-A177-3AD203B41FA5}">
                      <a16:colId xmlns:a16="http://schemas.microsoft.com/office/drawing/2014/main" val="722323514"/>
                    </a:ext>
                  </a:extLst>
                </a:gridCol>
                <a:gridCol w="4749368">
                  <a:extLst>
                    <a:ext uri="{9D8B030D-6E8A-4147-A177-3AD203B41FA5}">
                      <a16:colId xmlns:a16="http://schemas.microsoft.com/office/drawing/2014/main" val="3450660998"/>
                    </a:ext>
                  </a:extLst>
                </a:gridCol>
                <a:gridCol w="4749368">
                  <a:extLst>
                    <a:ext uri="{9D8B030D-6E8A-4147-A177-3AD203B41FA5}">
                      <a16:colId xmlns:a16="http://schemas.microsoft.com/office/drawing/2014/main" val="2770241920"/>
                    </a:ext>
                  </a:extLst>
                </a:gridCol>
                <a:gridCol w="1123653">
                  <a:extLst>
                    <a:ext uri="{9D8B030D-6E8A-4147-A177-3AD203B41FA5}">
                      <a16:colId xmlns:a16="http://schemas.microsoft.com/office/drawing/2014/main" val="2862328899"/>
                    </a:ext>
                  </a:extLst>
                </a:gridCol>
              </a:tblGrid>
              <a:tr h="398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編號</a:t>
                      </a: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計畫審查綜合意見</a:t>
                      </a: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修正回覆說明</a:t>
                      </a: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修正於</a:t>
                      </a:r>
                      <a:endParaRPr lang="en-US" altLang="zh-TW" sz="1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簡報頁碼</a:t>
                      </a:r>
                      <a:endParaRPr lang="zh-TW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182504"/>
                  </a:ext>
                </a:extLst>
              </a:tr>
              <a:tr h="467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002409431"/>
                  </a:ext>
                </a:extLst>
              </a:tr>
              <a:tr h="467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968824932"/>
                  </a:ext>
                </a:extLst>
              </a:tr>
              <a:tr h="467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273672353"/>
                  </a:ext>
                </a:extLst>
              </a:tr>
              <a:tr h="467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293238500"/>
                  </a:ext>
                </a:extLst>
              </a:tr>
              <a:tr h="467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566355393"/>
                  </a:ext>
                </a:extLst>
              </a:tr>
              <a:tr h="467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571609705"/>
                  </a:ext>
                </a:extLst>
              </a:tr>
              <a:tr h="467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329584601"/>
                  </a:ext>
                </a:extLst>
              </a:tr>
              <a:tr h="467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325065113"/>
                  </a:ext>
                </a:extLst>
              </a:tr>
              <a:tr h="467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215080191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7154026" y="343008"/>
            <a:ext cx="4498877" cy="424732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提醒</a:t>
            </a:r>
            <a:r>
              <a:rPr lang="zh-TW" altLang="en-US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請於收到</a:t>
            </a:r>
            <a:r>
              <a:rPr lang="zh-TW" altLang="en-US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委員</a:t>
            </a:r>
            <a:r>
              <a:rPr lang="zh-TW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書面意見後增填本頁。</a:t>
            </a:r>
            <a:endParaRPr lang="zh-TW" altLang="zh-TW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965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chemeClr val="tx1"/>
                </a:solidFill>
              </a:rPr>
              <a:t>二</a:t>
            </a:r>
            <a:r>
              <a:rPr lang="zh-TW" altLang="en-US" dirty="0" smtClean="0">
                <a:solidFill>
                  <a:schemeClr val="tx1"/>
                </a:solidFill>
              </a:rPr>
              <a:t>、可</a:t>
            </a:r>
            <a:r>
              <a:rPr lang="zh-TW" altLang="en-US" dirty="0">
                <a:solidFill>
                  <a:schemeClr val="tx1"/>
                </a:solidFill>
              </a:rPr>
              <a:t>視需要增列其他說明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47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7154026" y="343008"/>
            <a:ext cx="4498877" cy="424732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提醒</a:t>
            </a:r>
            <a:r>
              <a:rPr lang="zh-TW" altLang="en-US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請於收到</a:t>
            </a:r>
            <a:r>
              <a:rPr lang="zh-TW" altLang="en-US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委員</a:t>
            </a:r>
            <a:r>
              <a:rPr lang="zh-TW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書面意見後增填本頁。</a:t>
            </a:r>
            <a:endParaRPr lang="zh-TW" altLang="zh-TW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559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spc="0" dirty="0" smtClean="0">
                <a:solidFill>
                  <a:schemeClr val="tx1"/>
                </a:solidFill>
              </a:rPr>
              <a:t>簡報結束</a:t>
            </a:r>
            <a:endParaRPr lang="en-US" altLang="zh-TW" sz="4800" b="1" spc="0" dirty="0">
              <a:solidFill>
                <a:schemeClr val="tx1"/>
              </a:solidFill>
            </a:endParaRPr>
          </a:p>
        </p:txBody>
      </p:sp>
      <p:sp>
        <p:nvSpPr>
          <p:cNvPr id="5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9208805" y="6470440"/>
            <a:ext cx="2743200" cy="216000"/>
          </a:xfrm>
        </p:spPr>
        <p:txBody>
          <a:bodyPr/>
          <a:lstStyle/>
          <a:p>
            <a:fld id="{407B21C2-949F-497F-800F-16CFB5EA9C4C}" type="slidenum">
              <a:rPr lang="zh-TW" altLang="en-US" smtClean="0"/>
              <a:pPr/>
              <a:t>48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79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752521"/>
              </p:ext>
            </p:extLst>
          </p:nvPr>
        </p:nvGraphicFramePr>
        <p:xfrm>
          <a:off x="906349" y="3765989"/>
          <a:ext cx="10846229" cy="2773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3085">
                  <a:extLst>
                    <a:ext uri="{9D8B030D-6E8A-4147-A177-3AD203B41FA5}">
                      <a16:colId xmlns:a16="http://schemas.microsoft.com/office/drawing/2014/main" val="4008206025"/>
                    </a:ext>
                  </a:extLst>
                </a:gridCol>
                <a:gridCol w="1017016">
                  <a:extLst>
                    <a:ext uri="{9D8B030D-6E8A-4147-A177-3AD203B41FA5}">
                      <a16:colId xmlns:a16="http://schemas.microsoft.com/office/drawing/2014/main" val="671097377"/>
                    </a:ext>
                  </a:extLst>
                </a:gridCol>
                <a:gridCol w="1017016">
                  <a:extLst>
                    <a:ext uri="{9D8B030D-6E8A-4147-A177-3AD203B41FA5}">
                      <a16:colId xmlns:a16="http://schemas.microsoft.com/office/drawing/2014/main" val="292503048"/>
                    </a:ext>
                  </a:extLst>
                </a:gridCol>
                <a:gridCol w="508508">
                  <a:extLst>
                    <a:ext uri="{9D8B030D-6E8A-4147-A177-3AD203B41FA5}">
                      <a16:colId xmlns:a16="http://schemas.microsoft.com/office/drawing/2014/main" val="3311813984"/>
                    </a:ext>
                  </a:extLst>
                </a:gridCol>
                <a:gridCol w="508508">
                  <a:extLst>
                    <a:ext uri="{9D8B030D-6E8A-4147-A177-3AD203B41FA5}">
                      <a16:colId xmlns:a16="http://schemas.microsoft.com/office/drawing/2014/main" val="3702499781"/>
                    </a:ext>
                  </a:extLst>
                </a:gridCol>
                <a:gridCol w="1017016">
                  <a:extLst>
                    <a:ext uri="{9D8B030D-6E8A-4147-A177-3AD203B41FA5}">
                      <a16:colId xmlns:a16="http://schemas.microsoft.com/office/drawing/2014/main" val="1017968037"/>
                    </a:ext>
                  </a:extLst>
                </a:gridCol>
                <a:gridCol w="1017016">
                  <a:extLst>
                    <a:ext uri="{9D8B030D-6E8A-4147-A177-3AD203B41FA5}">
                      <a16:colId xmlns:a16="http://schemas.microsoft.com/office/drawing/2014/main" val="3378403911"/>
                    </a:ext>
                  </a:extLst>
                </a:gridCol>
                <a:gridCol w="508508">
                  <a:extLst>
                    <a:ext uri="{9D8B030D-6E8A-4147-A177-3AD203B41FA5}">
                      <a16:colId xmlns:a16="http://schemas.microsoft.com/office/drawing/2014/main" val="977092680"/>
                    </a:ext>
                  </a:extLst>
                </a:gridCol>
                <a:gridCol w="508508">
                  <a:extLst>
                    <a:ext uri="{9D8B030D-6E8A-4147-A177-3AD203B41FA5}">
                      <a16:colId xmlns:a16="http://schemas.microsoft.com/office/drawing/2014/main" val="2002872065"/>
                    </a:ext>
                  </a:extLst>
                </a:gridCol>
                <a:gridCol w="1017016">
                  <a:extLst>
                    <a:ext uri="{9D8B030D-6E8A-4147-A177-3AD203B41FA5}">
                      <a16:colId xmlns:a16="http://schemas.microsoft.com/office/drawing/2014/main" val="3039774759"/>
                    </a:ext>
                  </a:extLst>
                </a:gridCol>
                <a:gridCol w="1017016">
                  <a:extLst>
                    <a:ext uri="{9D8B030D-6E8A-4147-A177-3AD203B41FA5}">
                      <a16:colId xmlns:a16="http://schemas.microsoft.com/office/drawing/2014/main" val="1298287690"/>
                    </a:ext>
                  </a:extLst>
                </a:gridCol>
                <a:gridCol w="508508">
                  <a:extLst>
                    <a:ext uri="{9D8B030D-6E8A-4147-A177-3AD203B41FA5}">
                      <a16:colId xmlns:a16="http://schemas.microsoft.com/office/drawing/2014/main" val="2682348278"/>
                    </a:ext>
                  </a:extLst>
                </a:gridCol>
                <a:gridCol w="508508">
                  <a:extLst>
                    <a:ext uri="{9D8B030D-6E8A-4147-A177-3AD203B41FA5}">
                      <a16:colId xmlns:a16="http://schemas.microsoft.com/office/drawing/2014/main" val="2466311828"/>
                    </a:ext>
                  </a:extLst>
                </a:gridCol>
              </a:tblGrid>
              <a:tr h="158943">
                <a:tc rowSpan="3">
                  <a:txBody>
                    <a:bodyPr/>
                    <a:lstStyle/>
                    <a:p>
                      <a:pPr lvl="0" indent="1271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公司主要</a:t>
                      </a:r>
                    </a:p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產品項目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近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lvl="0" indent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113 </a:t>
                      </a:r>
                      <a:r>
                        <a:rPr lang="zh-TW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(1~8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4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112</a:t>
                      </a:r>
                      <a:r>
                        <a:rPr lang="zh-TW" sz="14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1400" b="1" i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en-US" altLang="zh-TW" sz="14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4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1400" b="1" i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296452"/>
                  </a:ext>
                </a:extLst>
              </a:tr>
              <a:tr h="13976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產量</a:t>
                      </a:r>
                      <a:endParaRPr lang="zh-TW" sz="1200" b="1" i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銷售額</a:t>
                      </a:r>
                      <a:endParaRPr lang="zh-TW" sz="1200" b="1" i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 grid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市場占有</a:t>
                      </a:r>
                      <a:r>
                        <a:rPr 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率</a:t>
                      </a:r>
                      <a:endParaRPr lang="zh-TW" sz="1200" b="1" i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產量</a:t>
                      </a:r>
                      <a:endParaRPr lang="zh-TW" sz="1200" b="1" i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 row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銷售額</a:t>
                      </a:r>
                      <a:endParaRPr lang="zh-TW" sz="1200" b="1" i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 grid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市場占有</a:t>
                      </a:r>
                      <a:r>
                        <a:rPr 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率</a:t>
                      </a:r>
                      <a:endParaRPr lang="zh-TW" sz="1200" b="1" i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產量</a:t>
                      </a:r>
                      <a:endParaRPr lang="zh-TW" sz="1200" b="1" i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 row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銷售額</a:t>
                      </a:r>
                      <a:endParaRPr lang="zh-TW" sz="1200" b="1" i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 grid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市場占有</a:t>
                      </a:r>
                      <a:r>
                        <a:rPr 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率</a:t>
                      </a:r>
                      <a:endParaRPr lang="zh-TW" sz="1200" b="1" i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969911"/>
                  </a:ext>
                </a:extLst>
              </a:tr>
              <a:tr h="18879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國內</a:t>
                      </a:r>
                      <a:endParaRPr lang="zh-TW" sz="1200" b="1" i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</a:t>
                      </a:r>
                      <a:endParaRPr lang="zh-TW" altLang="zh-TW" sz="1200" b="1" i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國內</a:t>
                      </a:r>
                      <a:endParaRPr lang="zh-TW" sz="1200" b="1" i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</a:t>
                      </a:r>
                      <a:endParaRPr lang="zh-TW" altLang="zh-TW" sz="1200" b="1" i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國內</a:t>
                      </a:r>
                      <a:endParaRPr lang="zh-TW" sz="1200" b="1" i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</a:t>
                      </a:r>
                      <a:endParaRPr lang="zh-TW" altLang="zh-TW" sz="1200" b="1" i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087820276"/>
                  </a:ext>
                </a:extLst>
              </a:tr>
              <a:tr h="129603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產品項目</a:t>
                      </a:r>
                      <a:r>
                        <a:rPr lang="en-US" altLang="zh-TW" sz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</a:t>
                      </a:r>
                      <a:endParaRPr lang="zh-TW" sz="1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08287384"/>
                  </a:ext>
                </a:extLst>
              </a:tr>
              <a:tr h="129603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產品項目</a:t>
                      </a:r>
                      <a:r>
                        <a:rPr lang="en-US" altLang="zh-TW" sz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</a:t>
                      </a:r>
                      <a:endParaRPr lang="zh-TW" sz="1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512032088"/>
                  </a:ext>
                </a:extLst>
              </a:tr>
              <a:tr h="129603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466922975"/>
                  </a:ext>
                </a:extLst>
              </a:tr>
              <a:tr h="129603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年度營業額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(A)</a:t>
                      </a:r>
                      <a:endParaRPr lang="zh-TW" sz="1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                                             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858140"/>
                  </a:ext>
                </a:extLst>
              </a:tr>
              <a:tr h="129603">
                <a:tc>
                  <a:txBody>
                    <a:bodyPr/>
                    <a:lstStyle/>
                    <a:p>
                      <a:pPr lvl="0" indent="-37782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年度研發費用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(B)</a:t>
                      </a:r>
                      <a:endParaRPr lang="zh-TW" sz="1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503139"/>
                  </a:ext>
                </a:extLst>
              </a:tr>
              <a:tr h="129603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(B)/(A)%</a:t>
                      </a:r>
                      <a:endParaRPr lang="zh-TW" sz="1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274041"/>
                  </a:ext>
                </a:extLst>
              </a:tr>
              <a:tr h="129603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說明</a:t>
                      </a:r>
                      <a:endParaRPr lang="zh-TW" sz="1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627546"/>
                  </a:ext>
                </a:extLst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chemeClr val="tx1"/>
                </a:solidFill>
              </a:rPr>
              <a:t>二、近三年營運及財務狀況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5</a:t>
            </a:fld>
            <a:endParaRPr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346616"/>
              </p:ext>
            </p:extLst>
          </p:nvPr>
        </p:nvGraphicFramePr>
        <p:xfrm>
          <a:off x="906349" y="945733"/>
          <a:ext cx="10846229" cy="2773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3085">
                  <a:extLst>
                    <a:ext uri="{9D8B030D-6E8A-4147-A177-3AD203B41FA5}">
                      <a16:colId xmlns:a16="http://schemas.microsoft.com/office/drawing/2014/main" val="4008206025"/>
                    </a:ext>
                  </a:extLst>
                </a:gridCol>
                <a:gridCol w="1017016">
                  <a:extLst>
                    <a:ext uri="{9D8B030D-6E8A-4147-A177-3AD203B41FA5}">
                      <a16:colId xmlns:a16="http://schemas.microsoft.com/office/drawing/2014/main" val="671097377"/>
                    </a:ext>
                  </a:extLst>
                </a:gridCol>
                <a:gridCol w="1017016">
                  <a:extLst>
                    <a:ext uri="{9D8B030D-6E8A-4147-A177-3AD203B41FA5}">
                      <a16:colId xmlns:a16="http://schemas.microsoft.com/office/drawing/2014/main" val="292503048"/>
                    </a:ext>
                  </a:extLst>
                </a:gridCol>
                <a:gridCol w="508508">
                  <a:extLst>
                    <a:ext uri="{9D8B030D-6E8A-4147-A177-3AD203B41FA5}">
                      <a16:colId xmlns:a16="http://schemas.microsoft.com/office/drawing/2014/main" val="3311813984"/>
                    </a:ext>
                  </a:extLst>
                </a:gridCol>
                <a:gridCol w="508508">
                  <a:extLst>
                    <a:ext uri="{9D8B030D-6E8A-4147-A177-3AD203B41FA5}">
                      <a16:colId xmlns:a16="http://schemas.microsoft.com/office/drawing/2014/main" val="3702499781"/>
                    </a:ext>
                  </a:extLst>
                </a:gridCol>
                <a:gridCol w="1017016">
                  <a:extLst>
                    <a:ext uri="{9D8B030D-6E8A-4147-A177-3AD203B41FA5}">
                      <a16:colId xmlns:a16="http://schemas.microsoft.com/office/drawing/2014/main" val="1017968037"/>
                    </a:ext>
                  </a:extLst>
                </a:gridCol>
                <a:gridCol w="1017016">
                  <a:extLst>
                    <a:ext uri="{9D8B030D-6E8A-4147-A177-3AD203B41FA5}">
                      <a16:colId xmlns:a16="http://schemas.microsoft.com/office/drawing/2014/main" val="3378403911"/>
                    </a:ext>
                  </a:extLst>
                </a:gridCol>
                <a:gridCol w="508508">
                  <a:extLst>
                    <a:ext uri="{9D8B030D-6E8A-4147-A177-3AD203B41FA5}">
                      <a16:colId xmlns:a16="http://schemas.microsoft.com/office/drawing/2014/main" val="977092680"/>
                    </a:ext>
                  </a:extLst>
                </a:gridCol>
                <a:gridCol w="508508">
                  <a:extLst>
                    <a:ext uri="{9D8B030D-6E8A-4147-A177-3AD203B41FA5}">
                      <a16:colId xmlns:a16="http://schemas.microsoft.com/office/drawing/2014/main" val="2002872065"/>
                    </a:ext>
                  </a:extLst>
                </a:gridCol>
                <a:gridCol w="1017016">
                  <a:extLst>
                    <a:ext uri="{9D8B030D-6E8A-4147-A177-3AD203B41FA5}">
                      <a16:colId xmlns:a16="http://schemas.microsoft.com/office/drawing/2014/main" val="3039774759"/>
                    </a:ext>
                  </a:extLst>
                </a:gridCol>
                <a:gridCol w="1017016">
                  <a:extLst>
                    <a:ext uri="{9D8B030D-6E8A-4147-A177-3AD203B41FA5}">
                      <a16:colId xmlns:a16="http://schemas.microsoft.com/office/drawing/2014/main" val="1298287690"/>
                    </a:ext>
                  </a:extLst>
                </a:gridCol>
                <a:gridCol w="508508">
                  <a:extLst>
                    <a:ext uri="{9D8B030D-6E8A-4147-A177-3AD203B41FA5}">
                      <a16:colId xmlns:a16="http://schemas.microsoft.com/office/drawing/2014/main" val="2682348278"/>
                    </a:ext>
                  </a:extLst>
                </a:gridCol>
                <a:gridCol w="508508">
                  <a:extLst>
                    <a:ext uri="{9D8B030D-6E8A-4147-A177-3AD203B41FA5}">
                      <a16:colId xmlns:a16="http://schemas.microsoft.com/office/drawing/2014/main" val="2466311828"/>
                    </a:ext>
                  </a:extLst>
                </a:gridCol>
              </a:tblGrid>
              <a:tr h="158943">
                <a:tc rowSpan="3">
                  <a:txBody>
                    <a:bodyPr/>
                    <a:lstStyle/>
                    <a:p>
                      <a:pPr lvl="0" indent="1271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公司主要</a:t>
                      </a:r>
                    </a:p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產品項目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近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lvl="0" indent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113 </a:t>
                      </a:r>
                      <a:r>
                        <a:rPr lang="zh-TW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(1~8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4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112</a:t>
                      </a:r>
                      <a:r>
                        <a:rPr lang="zh-TW" sz="14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1400" b="1" i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en-US" altLang="zh-TW" sz="14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4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1400" b="1" i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296452"/>
                  </a:ext>
                </a:extLst>
              </a:tr>
              <a:tr h="13976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產量</a:t>
                      </a:r>
                      <a:endParaRPr lang="zh-TW" sz="1200" b="1" i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銷售額</a:t>
                      </a:r>
                      <a:endParaRPr lang="zh-TW" sz="1200" b="1" i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 grid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市場占有</a:t>
                      </a:r>
                      <a:r>
                        <a:rPr 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率</a:t>
                      </a:r>
                      <a:endParaRPr lang="zh-TW" sz="1200" b="1" i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產量</a:t>
                      </a:r>
                      <a:endParaRPr lang="zh-TW" sz="1200" b="1" i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 row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銷售額</a:t>
                      </a:r>
                      <a:endParaRPr lang="zh-TW" sz="1200" b="1" i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 grid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市場占有</a:t>
                      </a:r>
                      <a:r>
                        <a:rPr 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率</a:t>
                      </a:r>
                      <a:endParaRPr lang="zh-TW" sz="1200" b="1" i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產量</a:t>
                      </a:r>
                      <a:endParaRPr lang="zh-TW" sz="1200" b="1" i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 row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銷售額</a:t>
                      </a:r>
                      <a:endParaRPr lang="zh-TW" sz="1200" b="1" i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 grid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市場占有</a:t>
                      </a:r>
                      <a:r>
                        <a:rPr 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率</a:t>
                      </a:r>
                      <a:endParaRPr lang="zh-TW" sz="1200" b="1" i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969911"/>
                  </a:ext>
                </a:extLst>
              </a:tr>
              <a:tr h="13976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國內</a:t>
                      </a:r>
                      <a:endParaRPr lang="zh-TW" sz="1200" b="1" i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</a:t>
                      </a:r>
                      <a:endParaRPr lang="zh-TW" sz="1200" b="1" i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國內</a:t>
                      </a:r>
                      <a:endParaRPr lang="zh-TW" sz="1200" b="1" i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</a:t>
                      </a:r>
                      <a:endParaRPr lang="zh-TW" altLang="zh-TW" sz="1200" b="1" i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國內</a:t>
                      </a:r>
                      <a:endParaRPr lang="zh-TW" sz="1200" b="1" i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</a:t>
                      </a:r>
                      <a:endParaRPr lang="zh-TW" altLang="zh-TW" sz="1200" b="1" i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087820276"/>
                  </a:ext>
                </a:extLst>
              </a:tr>
              <a:tr h="129603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產品項目</a:t>
                      </a:r>
                      <a:r>
                        <a:rPr lang="en-US" altLang="zh-TW" sz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</a:t>
                      </a:r>
                      <a:endParaRPr lang="zh-TW" sz="1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08287384"/>
                  </a:ext>
                </a:extLst>
              </a:tr>
              <a:tr h="129603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產品項目</a:t>
                      </a:r>
                      <a:r>
                        <a:rPr lang="en-US" altLang="zh-TW" sz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</a:t>
                      </a:r>
                      <a:endParaRPr lang="zh-TW" sz="1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512032088"/>
                  </a:ext>
                </a:extLst>
              </a:tr>
              <a:tr h="129603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466922975"/>
                  </a:ext>
                </a:extLst>
              </a:tr>
              <a:tr h="129603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年度營業額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(A)</a:t>
                      </a:r>
                      <a:endParaRPr lang="zh-TW" sz="1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                                             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858140"/>
                  </a:ext>
                </a:extLst>
              </a:tr>
              <a:tr h="129603">
                <a:tc>
                  <a:txBody>
                    <a:bodyPr/>
                    <a:lstStyle/>
                    <a:p>
                      <a:pPr lvl="0" indent="-37782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年度研發費用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(B)</a:t>
                      </a:r>
                      <a:endParaRPr lang="zh-TW" sz="1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503139"/>
                  </a:ext>
                </a:extLst>
              </a:tr>
              <a:tr h="129603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(B)/(A)%</a:t>
                      </a:r>
                      <a:endParaRPr lang="zh-TW" sz="1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274041"/>
                  </a:ext>
                </a:extLst>
              </a:tr>
              <a:tr h="129603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說明</a:t>
                      </a:r>
                      <a:endParaRPr lang="zh-TW" sz="1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627546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906349" y="6551436"/>
            <a:ext cx="40302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註：若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(B)/(A)%≧60%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</a:t>
            </a:r>
            <a:r>
              <a:rPr lang="zh-TW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</a:t>
            </a:r>
            <a:r>
              <a:rPr lang="zh-TW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補充說明。</a:t>
            </a:r>
          </a:p>
        </p:txBody>
      </p:sp>
      <p:sp>
        <p:nvSpPr>
          <p:cNvPr id="5" name="矩形 4"/>
          <p:cNvSpPr/>
          <p:nvPr/>
        </p:nvSpPr>
        <p:spPr>
          <a:xfrm>
            <a:off x="398834" y="945733"/>
            <a:ext cx="444230" cy="27736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bg2">
                    <a:lumMod val="25000"/>
                  </a:schemeClr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主導企業公司名稱</a:t>
            </a:r>
            <a:endParaRPr lang="zh-TW" altLang="en-US" dirty="0">
              <a:solidFill>
                <a:schemeClr val="bg2">
                  <a:lumMod val="25000"/>
                </a:schemeClr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98834" y="3765989"/>
            <a:ext cx="444230" cy="278544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bg2">
                    <a:lumMod val="25000"/>
                  </a:schemeClr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聯盟成員公司名稱</a:t>
            </a:r>
            <a:endParaRPr lang="zh-TW" altLang="en-US" dirty="0">
              <a:solidFill>
                <a:schemeClr val="bg2">
                  <a:lumMod val="25000"/>
                </a:schemeClr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347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chemeClr val="tx1"/>
                </a:solidFill>
              </a:rPr>
              <a:t>二、近三年營運及財務狀況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6</a:t>
            </a:fld>
            <a:endParaRPr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430109"/>
              </p:ext>
            </p:extLst>
          </p:nvPr>
        </p:nvGraphicFramePr>
        <p:xfrm>
          <a:off x="906349" y="945733"/>
          <a:ext cx="10846229" cy="2773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3085">
                  <a:extLst>
                    <a:ext uri="{9D8B030D-6E8A-4147-A177-3AD203B41FA5}">
                      <a16:colId xmlns:a16="http://schemas.microsoft.com/office/drawing/2014/main" val="4008206025"/>
                    </a:ext>
                  </a:extLst>
                </a:gridCol>
                <a:gridCol w="1017016">
                  <a:extLst>
                    <a:ext uri="{9D8B030D-6E8A-4147-A177-3AD203B41FA5}">
                      <a16:colId xmlns:a16="http://schemas.microsoft.com/office/drawing/2014/main" val="671097377"/>
                    </a:ext>
                  </a:extLst>
                </a:gridCol>
                <a:gridCol w="1017016">
                  <a:extLst>
                    <a:ext uri="{9D8B030D-6E8A-4147-A177-3AD203B41FA5}">
                      <a16:colId xmlns:a16="http://schemas.microsoft.com/office/drawing/2014/main" val="292503048"/>
                    </a:ext>
                  </a:extLst>
                </a:gridCol>
                <a:gridCol w="508508">
                  <a:extLst>
                    <a:ext uri="{9D8B030D-6E8A-4147-A177-3AD203B41FA5}">
                      <a16:colId xmlns:a16="http://schemas.microsoft.com/office/drawing/2014/main" val="3311813984"/>
                    </a:ext>
                  </a:extLst>
                </a:gridCol>
                <a:gridCol w="508508">
                  <a:extLst>
                    <a:ext uri="{9D8B030D-6E8A-4147-A177-3AD203B41FA5}">
                      <a16:colId xmlns:a16="http://schemas.microsoft.com/office/drawing/2014/main" val="3702499781"/>
                    </a:ext>
                  </a:extLst>
                </a:gridCol>
                <a:gridCol w="1017016">
                  <a:extLst>
                    <a:ext uri="{9D8B030D-6E8A-4147-A177-3AD203B41FA5}">
                      <a16:colId xmlns:a16="http://schemas.microsoft.com/office/drawing/2014/main" val="1017968037"/>
                    </a:ext>
                  </a:extLst>
                </a:gridCol>
                <a:gridCol w="1017016">
                  <a:extLst>
                    <a:ext uri="{9D8B030D-6E8A-4147-A177-3AD203B41FA5}">
                      <a16:colId xmlns:a16="http://schemas.microsoft.com/office/drawing/2014/main" val="3378403911"/>
                    </a:ext>
                  </a:extLst>
                </a:gridCol>
                <a:gridCol w="508508">
                  <a:extLst>
                    <a:ext uri="{9D8B030D-6E8A-4147-A177-3AD203B41FA5}">
                      <a16:colId xmlns:a16="http://schemas.microsoft.com/office/drawing/2014/main" val="977092680"/>
                    </a:ext>
                  </a:extLst>
                </a:gridCol>
                <a:gridCol w="508508">
                  <a:extLst>
                    <a:ext uri="{9D8B030D-6E8A-4147-A177-3AD203B41FA5}">
                      <a16:colId xmlns:a16="http://schemas.microsoft.com/office/drawing/2014/main" val="2002872065"/>
                    </a:ext>
                  </a:extLst>
                </a:gridCol>
                <a:gridCol w="1017016">
                  <a:extLst>
                    <a:ext uri="{9D8B030D-6E8A-4147-A177-3AD203B41FA5}">
                      <a16:colId xmlns:a16="http://schemas.microsoft.com/office/drawing/2014/main" val="3039774759"/>
                    </a:ext>
                  </a:extLst>
                </a:gridCol>
                <a:gridCol w="1017016">
                  <a:extLst>
                    <a:ext uri="{9D8B030D-6E8A-4147-A177-3AD203B41FA5}">
                      <a16:colId xmlns:a16="http://schemas.microsoft.com/office/drawing/2014/main" val="1298287690"/>
                    </a:ext>
                  </a:extLst>
                </a:gridCol>
                <a:gridCol w="508508">
                  <a:extLst>
                    <a:ext uri="{9D8B030D-6E8A-4147-A177-3AD203B41FA5}">
                      <a16:colId xmlns:a16="http://schemas.microsoft.com/office/drawing/2014/main" val="2682348278"/>
                    </a:ext>
                  </a:extLst>
                </a:gridCol>
                <a:gridCol w="508508">
                  <a:extLst>
                    <a:ext uri="{9D8B030D-6E8A-4147-A177-3AD203B41FA5}">
                      <a16:colId xmlns:a16="http://schemas.microsoft.com/office/drawing/2014/main" val="2466311828"/>
                    </a:ext>
                  </a:extLst>
                </a:gridCol>
              </a:tblGrid>
              <a:tr h="158943">
                <a:tc rowSpan="3">
                  <a:txBody>
                    <a:bodyPr/>
                    <a:lstStyle/>
                    <a:p>
                      <a:pPr lvl="0" indent="1271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公司主要</a:t>
                      </a:r>
                    </a:p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產品項目</a:t>
                      </a:r>
                      <a:r>
                        <a:rPr lang="en-US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近</a:t>
                      </a:r>
                      <a:r>
                        <a:rPr lang="en-US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lvl="0" indent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113 </a:t>
                      </a:r>
                      <a:r>
                        <a:rPr lang="zh-TW" sz="1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(1~8</a:t>
                      </a:r>
                      <a:r>
                        <a:rPr lang="zh-TW" altLang="en-US" sz="1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sz="1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400" b="1" i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112</a:t>
                      </a:r>
                      <a:r>
                        <a:rPr lang="zh-TW" sz="1400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1400" b="1" i="0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en-US" altLang="zh-TW" sz="1400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400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1400" b="1" i="0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296452"/>
                  </a:ext>
                </a:extLst>
              </a:tr>
              <a:tr h="13976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產量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12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銷售額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 grid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市場占有</a:t>
                      </a:r>
                      <a:r>
                        <a:rPr lang="zh-TW" sz="12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率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產量</a:t>
                      </a:r>
                      <a:endParaRPr lang="zh-TW" sz="1200" b="1" i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 row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銷售額</a:t>
                      </a:r>
                      <a:endParaRPr lang="zh-TW" sz="1200" b="1" i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 grid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市場占有</a:t>
                      </a:r>
                      <a:r>
                        <a:rPr lang="zh-TW" sz="12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率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產量</a:t>
                      </a:r>
                      <a:endParaRPr lang="zh-TW" sz="1200" b="1" i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 row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銷售額</a:t>
                      </a:r>
                      <a:endParaRPr lang="zh-TW" sz="1200" b="1" i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 grid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市場占有</a:t>
                      </a:r>
                      <a:r>
                        <a:rPr lang="zh-TW" sz="12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率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969911"/>
                  </a:ext>
                </a:extLst>
              </a:tr>
              <a:tr h="13976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國內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</a:t>
                      </a:r>
                      <a:endParaRPr lang="zh-TW" altLang="zh-TW" sz="1200" b="1" i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國內</a:t>
                      </a:r>
                      <a:endParaRPr lang="zh-TW" sz="1200" b="1" i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</a:t>
                      </a:r>
                      <a:endParaRPr lang="zh-TW" altLang="zh-TW" sz="1200" b="1" i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國內</a:t>
                      </a:r>
                      <a:endParaRPr lang="zh-TW" sz="1200" b="1" i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</a:t>
                      </a:r>
                      <a:endParaRPr lang="zh-TW" altLang="zh-TW" sz="1200" b="1" i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087820276"/>
                  </a:ext>
                </a:extLst>
              </a:tr>
              <a:tr h="129603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產品項目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</a:t>
                      </a:r>
                      <a:endParaRPr 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08287384"/>
                  </a:ext>
                </a:extLst>
              </a:tr>
              <a:tr h="129603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產品項目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</a:t>
                      </a:r>
                      <a:endParaRPr 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512032088"/>
                  </a:ext>
                </a:extLst>
              </a:tr>
              <a:tr h="129603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466922975"/>
                  </a:ext>
                </a:extLst>
              </a:tr>
              <a:tr h="129603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年度營業額</a:t>
                      </a: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(A)</a:t>
                      </a:r>
                      <a:endParaRPr 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                                             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858140"/>
                  </a:ext>
                </a:extLst>
              </a:tr>
              <a:tr h="129603">
                <a:tc>
                  <a:txBody>
                    <a:bodyPr/>
                    <a:lstStyle/>
                    <a:p>
                      <a:pPr lvl="0" indent="-37782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年度研發費用</a:t>
                      </a: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(B)</a:t>
                      </a:r>
                      <a:endParaRPr 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503139"/>
                  </a:ext>
                </a:extLst>
              </a:tr>
              <a:tr h="129603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(B)/(A)%</a:t>
                      </a:r>
                      <a:endParaRPr 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274041"/>
                  </a:ext>
                </a:extLst>
              </a:tr>
              <a:tr h="129603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說明</a:t>
                      </a:r>
                      <a:endParaRPr 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627546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906349" y="3719413"/>
            <a:ext cx="39533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註：若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(B)/(A)%≧60</a:t>
            </a: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%</a:t>
            </a:r>
            <a:r>
              <a:rPr lang="zh-TW" altLang="zh-TW" dirty="0"/>
              <a:t>，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</a:t>
            </a:r>
            <a:r>
              <a:rPr lang="zh-TW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</a:t>
            </a:r>
            <a:r>
              <a:rPr lang="zh-TW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，請補充說明。</a:t>
            </a:r>
          </a:p>
        </p:txBody>
      </p:sp>
      <p:sp>
        <p:nvSpPr>
          <p:cNvPr id="5" name="矩形 4"/>
          <p:cNvSpPr/>
          <p:nvPr/>
        </p:nvSpPr>
        <p:spPr>
          <a:xfrm>
            <a:off x="398834" y="945733"/>
            <a:ext cx="444230" cy="27736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2">
                    <a:lumMod val="25000"/>
                  </a:schemeClr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聯盟成員公司名稱</a:t>
            </a:r>
          </a:p>
        </p:txBody>
      </p:sp>
    </p:spTree>
    <p:extLst>
      <p:ext uri="{BB962C8B-B14F-4D97-AF65-F5344CB8AC3E}">
        <p14:creationId xmlns:p14="http://schemas.microsoft.com/office/powerpoint/2010/main" val="82926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2"/>
          <p:cNvSpPr txBox="1">
            <a:spLocks/>
          </p:cNvSpPr>
          <p:nvPr/>
        </p:nvSpPr>
        <p:spPr>
          <a:xfrm>
            <a:off x="609597" y="1197033"/>
            <a:ext cx="10972806" cy="75531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既有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研發成果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>
              <a:buNone/>
            </a:pP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概述與本計畫相關之既有研發成果，包括已</a:t>
            </a:r>
            <a:r>
              <a:rPr lang="zh-TW" altLang="en-US" sz="1800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完成或正在</a:t>
            </a: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進行</a:t>
            </a:r>
            <a:r>
              <a:rPr lang="zh-TW" altLang="en-US" sz="1800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中項目，</a:t>
            </a: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如測試、驗證、試</a:t>
            </a:r>
            <a:r>
              <a:rPr lang="zh-TW" altLang="en-US" sz="1800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量產、試營運等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chemeClr val="tx1"/>
                </a:solidFill>
              </a:rPr>
              <a:t>三、研發</a:t>
            </a:r>
            <a:r>
              <a:rPr lang="zh-TW" altLang="en-US" dirty="0" smtClean="0">
                <a:solidFill>
                  <a:schemeClr val="tx1"/>
                </a:solidFill>
              </a:rPr>
              <a:t>成果</a:t>
            </a:r>
            <a:r>
              <a:rPr lang="en-US" altLang="zh-TW" sz="2200" dirty="0" smtClean="0">
                <a:solidFill>
                  <a:srgbClr val="FF0000"/>
                </a:solidFill>
              </a:rPr>
              <a:t>(</a:t>
            </a:r>
            <a:r>
              <a:rPr lang="zh-TW" altLang="en-US" sz="2200" dirty="0">
                <a:solidFill>
                  <a:srgbClr val="FF0000"/>
                </a:solidFill>
              </a:rPr>
              <a:t>與本計畫相關之既有研發</a:t>
            </a:r>
            <a:r>
              <a:rPr lang="zh-TW" altLang="en-US" sz="2200" dirty="0" smtClean="0">
                <a:solidFill>
                  <a:srgbClr val="FF0000"/>
                </a:solidFill>
              </a:rPr>
              <a:t>成果、企業已獲獎項</a:t>
            </a:r>
            <a:r>
              <a:rPr lang="en-US" altLang="zh-TW" sz="2200" dirty="0" smtClean="0">
                <a:solidFill>
                  <a:srgbClr val="FF0000"/>
                </a:solidFill>
              </a:rPr>
              <a:t>/</a:t>
            </a:r>
            <a:r>
              <a:rPr lang="zh-TW" altLang="en-US" sz="2200" dirty="0" smtClean="0">
                <a:solidFill>
                  <a:srgbClr val="FF0000"/>
                </a:solidFill>
              </a:rPr>
              <a:t>專利</a:t>
            </a:r>
            <a:r>
              <a:rPr lang="en-US" altLang="zh-TW" sz="2200" dirty="0" smtClean="0">
                <a:solidFill>
                  <a:srgbClr val="FF0000"/>
                </a:solidFill>
              </a:rPr>
              <a:t>)</a:t>
            </a:r>
            <a:endParaRPr lang="en-US" altLang="zh-TW" sz="2200" dirty="0">
              <a:solidFill>
                <a:srgbClr val="FF000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7</a:t>
            </a:fld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336472"/>
              </p:ext>
            </p:extLst>
          </p:nvPr>
        </p:nvGraphicFramePr>
        <p:xfrm>
          <a:off x="609590" y="4032193"/>
          <a:ext cx="10972799" cy="224416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58212">
                  <a:extLst>
                    <a:ext uri="{9D8B030D-6E8A-4147-A177-3AD203B41FA5}">
                      <a16:colId xmlns:a16="http://schemas.microsoft.com/office/drawing/2014/main" val="905275059"/>
                    </a:ext>
                  </a:extLst>
                </a:gridCol>
                <a:gridCol w="850270">
                  <a:extLst>
                    <a:ext uri="{9D8B030D-6E8A-4147-A177-3AD203B41FA5}">
                      <a16:colId xmlns:a16="http://schemas.microsoft.com/office/drawing/2014/main" val="41302951"/>
                    </a:ext>
                  </a:extLst>
                </a:gridCol>
                <a:gridCol w="1511166">
                  <a:extLst>
                    <a:ext uri="{9D8B030D-6E8A-4147-A177-3AD203B41FA5}">
                      <a16:colId xmlns:a16="http://schemas.microsoft.com/office/drawing/2014/main" val="305089612"/>
                    </a:ext>
                  </a:extLst>
                </a:gridCol>
                <a:gridCol w="3457107">
                  <a:extLst>
                    <a:ext uri="{9D8B030D-6E8A-4147-A177-3AD203B41FA5}">
                      <a16:colId xmlns:a16="http://schemas.microsoft.com/office/drawing/2014/main" val="1085465356"/>
                    </a:ext>
                  </a:extLst>
                </a:gridCol>
                <a:gridCol w="3996044">
                  <a:extLst>
                    <a:ext uri="{9D8B030D-6E8A-4147-A177-3AD203B41FA5}">
                      <a16:colId xmlns:a16="http://schemas.microsoft.com/office/drawing/2014/main" val="3935554372"/>
                    </a:ext>
                  </a:extLst>
                </a:gridCol>
              </a:tblGrid>
              <a:tr h="394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成果項目</a:t>
                      </a:r>
                      <a:endParaRPr lang="zh-TW" sz="2400" b="1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成果細項說明</a:t>
                      </a:r>
                      <a:endParaRPr lang="zh-TW" sz="2400" b="1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b="1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252082"/>
                  </a:ext>
                </a:extLst>
              </a:tr>
              <a:tr h="40464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獎項</a:t>
                      </a:r>
                      <a:endParaRPr lang="zh-TW" sz="2400" b="1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r>
                        <a:rPr lang="zh-TW" altLang="en-US" sz="1600" kern="15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獎項名稱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906890"/>
                  </a:ext>
                </a:extLst>
              </a:tr>
              <a:tr h="5004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2400" kern="15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766848"/>
                  </a:ext>
                </a:extLst>
              </a:tr>
              <a:tr h="53952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</a:t>
                      </a:r>
                      <a:endParaRPr lang="zh-TW" sz="2400" b="1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600" kern="15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國別</a:t>
                      </a: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/ </a:t>
                      </a: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</a:t>
                      </a: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/ </a:t>
                      </a: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類型</a:t>
                      </a: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/</a:t>
                      </a: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專利編號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專利名稱或內容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與本計畫相關打</a:t>
                      </a: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✓</a:t>
                      </a:r>
                      <a:endParaRPr lang="zh-TW" altLang="zh-TW" sz="16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(*</a:t>
                      </a:r>
                      <a:r>
                        <a:rPr lang="zh-TW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註</a:t>
                      </a: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:</a:t>
                      </a:r>
                      <a:r>
                        <a:rPr lang="zh-TW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與本計畫相關的專利請於下列說明</a:t>
                      </a: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sz="16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356216"/>
                  </a:ext>
                </a:extLst>
              </a:tr>
              <a:tr h="40464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742511"/>
                  </a:ext>
                </a:extLst>
              </a:tr>
            </a:tbl>
          </a:graphicData>
        </a:graphic>
      </p:graphicFrame>
      <p:sp>
        <p:nvSpPr>
          <p:cNvPr id="9" name="文字版面配置區 2"/>
          <p:cNvSpPr txBox="1">
            <a:spLocks/>
          </p:cNvSpPr>
          <p:nvPr/>
        </p:nvSpPr>
        <p:spPr>
          <a:xfrm>
            <a:off x="609590" y="3503703"/>
            <a:ext cx="10972806" cy="45127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已獲獎項／專利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>
              <a:buNone/>
            </a:pP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447178" y="80355"/>
            <a:ext cx="2655651" cy="3696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CC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主導公司○○○企業</a:t>
            </a:r>
            <a:endParaRPr lang="zh-TW" altLang="en-US" dirty="0">
              <a:solidFill>
                <a:srgbClr val="0000CC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632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2"/>
          <p:cNvSpPr txBox="1">
            <a:spLocks/>
          </p:cNvSpPr>
          <p:nvPr/>
        </p:nvSpPr>
        <p:spPr>
          <a:xfrm>
            <a:off x="609597" y="1197033"/>
            <a:ext cx="10972806" cy="75531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既有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研發成果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>
              <a:buNone/>
            </a:pP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概述與本計畫相關之既有研發成果，包括已</a:t>
            </a:r>
            <a:r>
              <a:rPr lang="zh-TW" altLang="en-US" sz="1800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完成或正在</a:t>
            </a: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進行</a:t>
            </a:r>
            <a:r>
              <a:rPr lang="zh-TW" altLang="en-US" sz="1800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中項目，</a:t>
            </a: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如測試、驗證、試</a:t>
            </a:r>
            <a:r>
              <a:rPr lang="zh-TW" altLang="en-US" sz="1800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量產、試營運等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chemeClr val="tx1"/>
                </a:solidFill>
              </a:rPr>
              <a:t>三、研發</a:t>
            </a:r>
            <a:r>
              <a:rPr lang="zh-TW" altLang="en-US" dirty="0" smtClean="0">
                <a:solidFill>
                  <a:schemeClr val="tx1"/>
                </a:solidFill>
              </a:rPr>
              <a:t>成果</a:t>
            </a:r>
            <a:r>
              <a:rPr lang="en-US" altLang="zh-TW" sz="2200" dirty="0" smtClean="0">
                <a:solidFill>
                  <a:srgbClr val="FF0000"/>
                </a:solidFill>
              </a:rPr>
              <a:t>(</a:t>
            </a:r>
            <a:r>
              <a:rPr lang="zh-TW" altLang="en-US" sz="2200" dirty="0">
                <a:solidFill>
                  <a:srgbClr val="FF0000"/>
                </a:solidFill>
              </a:rPr>
              <a:t>與本計畫相關之既有研發</a:t>
            </a:r>
            <a:r>
              <a:rPr lang="zh-TW" altLang="en-US" sz="2200" dirty="0" smtClean="0">
                <a:solidFill>
                  <a:srgbClr val="FF0000"/>
                </a:solidFill>
              </a:rPr>
              <a:t>成果、企業已獲獎項</a:t>
            </a:r>
            <a:r>
              <a:rPr lang="en-US" altLang="zh-TW" sz="2200" dirty="0" smtClean="0">
                <a:solidFill>
                  <a:srgbClr val="FF0000"/>
                </a:solidFill>
              </a:rPr>
              <a:t>/</a:t>
            </a:r>
            <a:r>
              <a:rPr lang="zh-TW" altLang="en-US" sz="2200" dirty="0" smtClean="0">
                <a:solidFill>
                  <a:srgbClr val="FF0000"/>
                </a:solidFill>
              </a:rPr>
              <a:t>專利</a:t>
            </a:r>
            <a:r>
              <a:rPr lang="en-US" altLang="zh-TW" sz="2200" dirty="0" smtClean="0">
                <a:solidFill>
                  <a:srgbClr val="FF0000"/>
                </a:solidFill>
              </a:rPr>
              <a:t>)</a:t>
            </a:r>
            <a:endParaRPr lang="en-US" altLang="zh-TW" sz="2200" dirty="0">
              <a:solidFill>
                <a:srgbClr val="FF000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9" name="文字版面配置區 2"/>
          <p:cNvSpPr txBox="1">
            <a:spLocks/>
          </p:cNvSpPr>
          <p:nvPr/>
        </p:nvSpPr>
        <p:spPr>
          <a:xfrm>
            <a:off x="609590" y="3494081"/>
            <a:ext cx="10972806" cy="45127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已獲獎項／專利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>
              <a:buNone/>
            </a:pP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447178" y="80355"/>
            <a:ext cx="2655651" cy="3696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聯盟成員公司</a:t>
            </a:r>
            <a:r>
              <a:rPr lang="zh-TW" altLang="en-US" dirty="0" smtClean="0">
                <a:solidFill>
                  <a:schemeClr val="tx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○○○</a:t>
            </a:r>
            <a:endParaRPr lang="zh-TW" altLang="en-US" dirty="0">
              <a:solidFill>
                <a:schemeClr val="tx1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608630"/>
              </p:ext>
            </p:extLst>
          </p:nvPr>
        </p:nvGraphicFramePr>
        <p:xfrm>
          <a:off x="609590" y="4032193"/>
          <a:ext cx="10972799" cy="224416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58212">
                  <a:extLst>
                    <a:ext uri="{9D8B030D-6E8A-4147-A177-3AD203B41FA5}">
                      <a16:colId xmlns:a16="http://schemas.microsoft.com/office/drawing/2014/main" val="905275059"/>
                    </a:ext>
                  </a:extLst>
                </a:gridCol>
                <a:gridCol w="850270">
                  <a:extLst>
                    <a:ext uri="{9D8B030D-6E8A-4147-A177-3AD203B41FA5}">
                      <a16:colId xmlns:a16="http://schemas.microsoft.com/office/drawing/2014/main" val="41302951"/>
                    </a:ext>
                  </a:extLst>
                </a:gridCol>
                <a:gridCol w="1511166">
                  <a:extLst>
                    <a:ext uri="{9D8B030D-6E8A-4147-A177-3AD203B41FA5}">
                      <a16:colId xmlns:a16="http://schemas.microsoft.com/office/drawing/2014/main" val="305089612"/>
                    </a:ext>
                  </a:extLst>
                </a:gridCol>
                <a:gridCol w="3457107">
                  <a:extLst>
                    <a:ext uri="{9D8B030D-6E8A-4147-A177-3AD203B41FA5}">
                      <a16:colId xmlns:a16="http://schemas.microsoft.com/office/drawing/2014/main" val="1085465356"/>
                    </a:ext>
                  </a:extLst>
                </a:gridCol>
                <a:gridCol w="3996044">
                  <a:extLst>
                    <a:ext uri="{9D8B030D-6E8A-4147-A177-3AD203B41FA5}">
                      <a16:colId xmlns:a16="http://schemas.microsoft.com/office/drawing/2014/main" val="3935554372"/>
                    </a:ext>
                  </a:extLst>
                </a:gridCol>
              </a:tblGrid>
              <a:tr h="394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成果項目</a:t>
                      </a:r>
                      <a:endParaRPr lang="zh-TW" sz="2400" b="1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成果細項說明</a:t>
                      </a:r>
                      <a:endParaRPr lang="zh-TW" sz="2400" b="1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b="1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252082"/>
                  </a:ext>
                </a:extLst>
              </a:tr>
              <a:tr h="40464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獎項</a:t>
                      </a:r>
                      <a:endParaRPr lang="zh-TW" sz="2400" b="1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r>
                        <a:rPr lang="zh-TW" altLang="en-US" sz="1600" kern="15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獎項名稱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906890"/>
                  </a:ext>
                </a:extLst>
              </a:tr>
              <a:tr h="5004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2400" kern="15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766848"/>
                  </a:ext>
                </a:extLst>
              </a:tr>
              <a:tr h="53952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</a:t>
                      </a:r>
                      <a:endParaRPr lang="zh-TW" sz="2400" b="1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600" kern="15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國別</a:t>
                      </a: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/ </a:t>
                      </a: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</a:t>
                      </a: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/ </a:t>
                      </a: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類型</a:t>
                      </a: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/</a:t>
                      </a: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專利編號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專利名稱或內容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與本計畫相關打</a:t>
                      </a: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✓</a:t>
                      </a:r>
                      <a:endParaRPr lang="zh-TW" altLang="zh-TW" sz="16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(*</a:t>
                      </a:r>
                      <a:r>
                        <a:rPr lang="zh-TW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註</a:t>
                      </a: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:</a:t>
                      </a:r>
                      <a:r>
                        <a:rPr lang="zh-TW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與本計畫相關的專利請於下列說明</a:t>
                      </a: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sz="16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356216"/>
                  </a:ext>
                </a:extLst>
              </a:tr>
              <a:tr h="40464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742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441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2"/>
          <p:cNvSpPr txBox="1">
            <a:spLocks/>
          </p:cNvSpPr>
          <p:nvPr/>
        </p:nvSpPr>
        <p:spPr>
          <a:xfrm>
            <a:off x="609597" y="1197033"/>
            <a:ext cx="10972806" cy="75531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既有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研發成果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>
              <a:buNone/>
            </a:pP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概述與本計畫相關之既有研發成果，包括已</a:t>
            </a:r>
            <a:r>
              <a:rPr lang="zh-TW" altLang="en-US" sz="1800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完成或正在</a:t>
            </a: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進行</a:t>
            </a:r>
            <a:r>
              <a:rPr lang="zh-TW" altLang="en-US" sz="1800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中項目，</a:t>
            </a: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如測試、驗證、試</a:t>
            </a:r>
            <a:r>
              <a:rPr lang="zh-TW" altLang="en-US" sz="1800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量產、試營運等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chemeClr val="tx1"/>
                </a:solidFill>
              </a:rPr>
              <a:t>三、研發</a:t>
            </a:r>
            <a:r>
              <a:rPr lang="zh-TW" altLang="en-US" dirty="0" smtClean="0">
                <a:solidFill>
                  <a:schemeClr val="tx1"/>
                </a:solidFill>
              </a:rPr>
              <a:t>成果</a:t>
            </a:r>
            <a:r>
              <a:rPr lang="en-US" altLang="zh-TW" sz="2200" dirty="0" smtClean="0">
                <a:solidFill>
                  <a:srgbClr val="FF0000"/>
                </a:solidFill>
              </a:rPr>
              <a:t>(</a:t>
            </a:r>
            <a:r>
              <a:rPr lang="zh-TW" altLang="en-US" sz="2200" dirty="0">
                <a:solidFill>
                  <a:srgbClr val="FF0000"/>
                </a:solidFill>
              </a:rPr>
              <a:t>與本計畫相關之既有研發</a:t>
            </a:r>
            <a:r>
              <a:rPr lang="zh-TW" altLang="en-US" sz="2200" dirty="0" smtClean="0">
                <a:solidFill>
                  <a:srgbClr val="FF0000"/>
                </a:solidFill>
              </a:rPr>
              <a:t>成果、企業已獲獎項</a:t>
            </a:r>
            <a:r>
              <a:rPr lang="en-US" altLang="zh-TW" sz="2200" dirty="0" smtClean="0">
                <a:solidFill>
                  <a:srgbClr val="FF0000"/>
                </a:solidFill>
              </a:rPr>
              <a:t>/</a:t>
            </a:r>
            <a:r>
              <a:rPr lang="zh-TW" altLang="en-US" sz="2200" dirty="0" smtClean="0">
                <a:solidFill>
                  <a:srgbClr val="FF0000"/>
                </a:solidFill>
              </a:rPr>
              <a:t>專利</a:t>
            </a:r>
            <a:r>
              <a:rPr lang="en-US" altLang="zh-TW" sz="2200" dirty="0" smtClean="0">
                <a:solidFill>
                  <a:srgbClr val="FF0000"/>
                </a:solidFill>
              </a:rPr>
              <a:t>)</a:t>
            </a:r>
            <a:endParaRPr lang="en-US" altLang="zh-TW" sz="2200" dirty="0">
              <a:solidFill>
                <a:srgbClr val="FF000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9" name="文字版面配置區 2"/>
          <p:cNvSpPr txBox="1">
            <a:spLocks/>
          </p:cNvSpPr>
          <p:nvPr/>
        </p:nvSpPr>
        <p:spPr>
          <a:xfrm>
            <a:off x="609590" y="3513327"/>
            <a:ext cx="10972806" cy="45127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已獲獎項／專利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>
              <a:buNone/>
            </a:pP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447178" y="80355"/>
            <a:ext cx="2655651" cy="3696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聯盟成員公司</a:t>
            </a:r>
            <a:r>
              <a:rPr lang="zh-TW" altLang="en-US" dirty="0" smtClean="0">
                <a:solidFill>
                  <a:schemeClr val="tx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○○○</a:t>
            </a:r>
            <a:endParaRPr lang="zh-TW" altLang="en-US" dirty="0">
              <a:solidFill>
                <a:schemeClr val="tx1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608630"/>
              </p:ext>
            </p:extLst>
          </p:nvPr>
        </p:nvGraphicFramePr>
        <p:xfrm>
          <a:off x="609590" y="4032193"/>
          <a:ext cx="10972799" cy="224416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58212">
                  <a:extLst>
                    <a:ext uri="{9D8B030D-6E8A-4147-A177-3AD203B41FA5}">
                      <a16:colId xmlns:a16="http://schemas.microsoft.com/office/drawing/2014/main" val="905275059"/>
                    </a:ext>
                  </a:extLst>
                </a:gridCol>
                <a:gridCol w="850270">
                  <a:extLst>
                    <a:ext uri="{9D8B030D-6E8A-4147-A177-3AD203B41FA5}">
                      <a16:colId xmlns:a16="http://schemas.microsoft.com/office/drawing/2014/main" val="41302951"/>
                    </a:ext>
                  </a:extLst>
                </a:gridCol>
                <a:gridCol w="1511166">
                  <a:extLst>
                    <a:ext uri="{9D8B030D-6E8A-4147-A177-3AD203B41FA5}">
                      <a16:colId xmlns:a16="http://schemas.microsoft.com/office/drawing/2014/main" val="305089612"/>
                    </a:ext>
                  </a:extLst>
                </a:gridCol>
                <a:gridCol w="3457107">
                  <a:extLst>
                    <a:ext uri="{9D8B030D-6E8A-4147-A177-3AD203B41FA5}">
                      <a16:colId xmlns:a16="http://schemas.microsoft.com/office/drawing/2014/main" val="1085465356"/>
                    </a:ext>
                  </a:extLst>
                </a:gridCol>
                <a:gridCol w="3996044">
                  <a:extLst>
                    <a:ext uri="{9D8B030D-6E8A-4147-A177-3AD203B41FA5}">
                      <a16:colId xmlns:a16="http://schemas.microsoft.com/office/drawing/2014/main" val="3935554372"/>
                    </a:ext>
                  </a:extLst>
                </a:gridCol>
              </a:tblGrid>
              <a:tr h="394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成果項目</a:t>
                      </a:r>
                      <a:endParaRPr lang="zh-TW" sz="2400" b="1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成果細項說明</a:t>
                      </a:r>
                      <a:endParaRPr lang="zh-TW" sz="2400" b="1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b="1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252082"/>
                  </a:ext>
                </a:extLst>
              </a:tr>
              <a:tr h="40464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獎項</a:t>
                      </a:r>
                      <a:endParaRPr lang="zh-TW" sz="2400" b="1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r>
                        <a:rPr lang="zh-TW" altLang="en-US" sz="1600" kern="15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獎項名稱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906890"/>
                  </a:ext>
                </a:extLst>
              </a:tr>
              <a:tr h="5004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2400" kern="15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766848"/>
                  </a:ext>
                </a:extLst>
              </a:tr>
              <a:tr h="53952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</a:t>
                      </a:r>
                      <a:endParaRPr lang="zh-TW" sz="2400" b="1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600" kern="15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國別</a:t>
                      </a: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/ </a:t>
                      </a: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</a:t>
                      </a: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/ </a:t>
                      </a: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類型</a:t>
                      </a: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/</a:t>
                      </a: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專利編號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專利名稱或內容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與本計畫相關打</a:t>
                      </a: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✓</a:t>
                      </a:r>
                      <a:endParaRPr lang="zh-TW" altLang="zh-TW" sz="16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(*</a:t>
                      </a:r>
                      <a:r>
                        <a:rPr lang="zh-TW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註</a:t>
                      </a: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:</a:t>
                      </a:r>
                      <a:r>
                        <a:rPr lang="zh-TW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與本計畫相關的專利請於下列說明</a:t>
                      </a: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sz="16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356216"/>
                  </a:ext>
                </a:extLst>
              </a:tr>
              <a:tr h="40464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742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38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 浮水印設計_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>
        <a:normAutofit/>
      </a:bodyPr>
      <a:lstStyle>
        <a:defPPr marL="0" indent="0">
          <a:buNone/>
          <a:defRPr sz="2400" dirty="0" smtClean="0">
            <a:latin typeface="微軟正黑體" panose="020B0604030504040204" pitchFamily="34" charset="-120"/>
            <a:ea typeface="微軟正黑體" panose="020B0604030504040204" pitchFamily="34" charset="-12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01 浮水印設計_N" id="{368028B7-B73B-44D8-B67A-18760BE48CED}" vid="{C159E25F-A4A8-4D18-BCF1-6FE14424B992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紅橙色">
    <a:dk1>
      <a:sysClr val="windowText" lastClr="000000"/>
    </a:dk1>
    <a:lt1>
      <a:sysClr val="window" lastClr="FFFFFF"/>
    </a:lt1>
    <a:dk2>
      <a:srgbClr val="505046"/>
    </a:dk2>
    <a:lt2>
      <a:srgbClr val="EEECE1"/>
    </a:lt2>
    <a:accent1>
      <a:srgbClr val="E84C22"/>
    </a:accent1>
    <a:accent2>
      <a:srgbClr val="FFBD47"/>
    </a:accent2>
    <a:accent3>
      <a:srgbClr val="B64926"/>
    </a:accent3>
    <a:accent4>
      <a:srgbClr val="FF8427"/>
    </a:accent4>
    <a:accent5>
      <a:srgbClr val="CC9900"/>
    </a:accent5>
    <a:accent6>
      <a:srgbClr val="B22600"/>
    </a:accent6>
    <a:hlink>
      <a:srgbClr val="CC9900"/>
    </a:hlink>
    <a:folHlink>
      <a:srgbClr val="666699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630853D514391D4180C53A70A9C0B796" ma:contentTypeVersion="12" ma:contentTypeDescription="建立新的文件。" ma:contentTypeScope="" ma:versionID="36d5149031302114fe7c1a431d8a361d">
  <xsd:schema xmlns:xsd="http://www.w3.org/2001/XMLSchema" xmlns:xs="http://www.w3.org/2001/XMLSchema" xmlns:p="http://schemas.microsoft.com/office/2006/metadata/properties" xmlns:ns2="5d54cf2e-3918-444c-b632-1cd7b9b3ff5a" xmlns:ns3="6b31395b-8d56-430f-9146-afadfe1cfa3a" targetNamespace="http://schemas.microsoft.com/office/2006/metadata/properties" ma:root="true" ma:fieldsID="e04bafc9d369e8c41f7a27babe58986b" ns2:_="" ns3:_="">
    <xsd:import namespace="5d54cf2e-3918-444c-b632-1cd7b9b3ff5a"/>
    <xsd:import namespace="6b31395b-8d56-430f-9146-afadfe1cfa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54cf2e-3918-444c-b632-1cd7b9b3ff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影像標籤" ma:readOnly="false" ma:fieldId="{5cf76f15-5ced-4ddc-b409-7134ff3c332f}" ma:taxonomyMulti="true" ma:sspId="ebc6b92e-6589-46cd-a438-ec28aa6824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31395b-8d56-430f-9146-afadfe1cfa3a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7da50e3c-50a1-4fd8-8a00-bd758b54122e}" ma:internalName="TaxCatchAll" ma:showField="CatchAllData" ma:web="6b31395b-8d56-430f-9146-afadfe1cfa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d54cf2e-3918-444c-b632-1cd7b9b3ff5a">
      <Terms xmlns="http://schemas.microsoft.com/office/infopath/2007/PartnerControls"/>
    </lcf76f155ced4ddcb4097134ff3c332f>
    <TaxCatchAll xmlns="6b31395b-8d56-430f-9146-afadfe1cfa3a" xsi:nil="true"/>
  </documentManagement>
</p:properties>
</file>

<file path=customXml/itemProps1.xml><?xml version="1.0" encoding="utf-8"?>
<ds:datastoreItem xmlns:ds="http://schemas.openxmlformats.org/officeDocument/2006/customXml" ds:itemID="{712F817C-869A-4913-B4DC-81976E69B2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F10228-ABCE-4998-A24B-F72CD2C6BB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54cf2e-3918-444c-b632-1cd7b9b3ff5a"/>
    <ds:schemaRef ds:uri="6b31395b-8d56-430f-9146-afadfe1cfa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34A7104-8573-419E-BB04-F8304A065080}">
  <ds:schemaRefs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6b31395b-8d56-430f-9146-afadfe1cfa3a"/>
    <ds:schemaRef ds:uri="5d54cf2e-3918-444c-b632-1cd7b9b3ff5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推動跨域研發引領中小企業升級轉型計畫_20240122</Template>
  <TotalTime>13654</TotalTime>
  <Words>3905</Words>
  <Application>Microsoft Office PowerPoint</Application>
  <PresentationFormat>寬螢幕</PresentationFormat>
  <Paragraphs>929</Paragraphs>
  <Slides>48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48</vt:i4>
      </vt:variant>
    </vt:vector>
  </HeadingPairs>
  <TitlesOfParts>
    <vt:vector size="60" baseType="lpstr">
      <vt:lpstr>微软雅黑</vt:lpstr>
      <vt:lpstr>Yu Gothic UI Semibold</vt:lpstr>
      <vt:lpstr>微軟正黑體</vt:lpstr>
      <vt:lpstr>新細明體</vt:lpstr>
      <vt:lpstr>標楷體</vt:lpstr>
      <vt:lpstr>Arial</vt:lpstr>
      <vt:lpstr>Calibri</vt:lpstr>
      <vt:lpstr>Calibri Light</vt:lpstr>
      <vt:lpstr>Times New Roman</vt:lpstr>
      <vt:lpstr>Webdings</vt:lpstr>
      <vt:lpstr>Wingdings 2</vt:lpstr>
      <vt:lpstr>01 浮水印設計_N</vt:lpstr>
      <vt:lpstr>PowerPoint 簡報</vt:lpstr>
      <vt:lpstr>簡報大綱</vt:lpstr>
      <vt:lpstr>壹、公司概況</vt:lpstr>
      <vt:lpstr>一、公司簡介</vt:lpstr>
      <vt:lpstr>二、近三年營運及財務狀況</vt:lpstr>
      <vt:lpstr>二、近三年營運及財務狀況</vt:lpstr>
      <vt:lpstr>三、研發成果(與本計畫相關之既有研發成果、企業已獲獎項/專利)</vt:lpstr>
      <vt:lpstr>三、研發成果(與本計畫相關之既有研發成果、企業已獲獎項/專利)</vt:lpstr>
      <vt:lpstr>三、研發成果(與本計畫相關之既有研發成果、企業已獲獎項/專利)</vt:lpstr>
      <vt:lpstr>貳、計畫內容與目標</vt:lpstr>
      <vt:lpstr>一、發展背景與研發動機</vt:lpstr>
      <vt:lpstr>一、發展背景與研發動機</vt:lpstr>
      <vt:lpstr>一、發展背景與研發動機</vt:lpstr>
      <vt:lpstr>二、計畫目標與研發項目</vt:lpstr>
      <vt:lpstr>二、計畫目標與研發項目</vt:lpstr>
      <vt:lpstr>二、計畫目標與研發項目</vt:lpstr>
      <vt:lpstr>二、計畫目標與研發項目</vt:lpstr>
      <vt:lpstr>二、計畫目標與研發項目</vt:lpstr>
      <vt:lpstr>三、競爭力分析</vt:lpstr>
      <vt:lpstr>參、實施方式</vt:lpstr>
      <vt:lpstr>一、實施架構與做法說明</vt:lpstr>
      <vt:lpstr>(一) A分項及子分項工作作法說明</vt:lpstr>
      <vt:lpstr>(二) B分項及子分項工作作法說明</vt:lpstr>
      <vt:lpstr>(三) C分項及子分項工作作法說明</vt:lpstr>
      <vt:lpstr>(四) D分項及子分項工作作法說明</vt:lpstr>
      <vt:lpstr>(五) 預期效益說明</vt:lpstr>
      <vt:lpstr>二、技術創新性及智慧財產管理</vt:lpstr>
      <vt:lpstr>三、市場拓展規劃</vt:lpstr>
      <vt:lpstr>三、市場拓展規劃</vt:lpstr>
      <vt:lpstr>四、預期效益(1/4)</vt:lpstr>
      <vt:lpstr>四、預期效益(2/4)</vt:lpstr>
      <vt:lpstr>四、預期效益(3/4)</vt:lpstr>
      <vt:lpstr>四、預期效益(4/4)</vt:lpstr>
      <vt:lpstr>肆、人力/經費需求與預定進度查核點</vt:lpstr>
      <vt:lpstr>一、參與計畫人力規劃</vt:lpstr>
      <vt:lpstr>二、參與計畫研發人員簡歷表</vt:lpstr>
      <vt:lpstr>二、參與計畫研發人員簡歷表</vt:lpstr>
      <vt:lpstr>三、經費需求表</vt:lpstr>
      <vt:lpstr>三、經費需求表</vt:lpstr>
      <vt:lpstr>四、細項費用編列說明</vt:lpstr>
      <vt:lpstr>四、細項費用編列說明</vt:lpstr>
      <vt:lpstr>五、預定進度查核點</vt:lpstr>
      <vt:lpstr>五、預定進度查核點</vt:lpstr>
      <vt:lpstr>伍、附件</vt:lpstr>
      <vt:lpstr>於書面審查後，增填以下資料： 一、書審意見及回覆說明 二、可視需要增列其他說明</vt:lpstr>
      <vt:lpstr>一、書審意見及回覆說明</vt:lpstr>
      <vt:lpstr>二、可視需要增列其他說明</vt:lpstr>
      <vt:lpstr>簡報結束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陳昱涵</dc:creator>
  <cp:lastModifiedBy>林翊庭</cp:lastModifiedBy>
  <cp:revision>789</cp:revision>
  <cp:lastPrinted>2024-09-04T08:35:28Z</cp:lastPrinted>
  <dcterms:created xsi:type="dcterms:W3CDTF">2022-03-04T08:42:22Z</dcterms:created>
  <dcterms:modified xsi:type="dcterms:W3CDTF">2024-10-09T08:23:59Z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0x010100630853D514391D4180C53A70A9C0B796</vt:lpwstr>
  </property>
</Properties>
</file>